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eorgia"/>
        <a:ea typeface="Georgia"/>
        <a:cs typeface="Georgia"/>
        <a:sym typeface="Georgia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eorgia"/>
        <a:ea typeface="Georgia"/>
        <a:cs typeface="Georgia"/>
        <a:sym typeface="Georgia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eorgia"/>
        <a:ea typeface="Georgia"/>
        <a:cs typeface="Georgia"/>
        <a:sym typeface="Georgia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eorgia"/>
        <a:ea typeface="Georgia"/>
        <a:cs typeface="Georgia"/>
        <a:sym typeface="Georgia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eorgia"/>
        <a:ea typeface="Georgia"/>
        <a:cs typeface="Georgia"/>
        <a:sym typeface="Georgia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eorgia"/>
        <a:ea typeface="Georgia"/>
        <a:cs typeface="Georgia"/>
        <a:sym typeface="Georgia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eorgia"/>
        <a:ea typeface="Georgia"/>
        <a:cs typeface="Georgia"/>
        <a:sym typeface="Georgia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eorgia"/>
        <a:ea typeface="Georgia"/>
        <a:cs typeface="Georgia"/>
        <a:sym typeface="Georgia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eorgia"/>
        <a:ea typeface="Georgia"/>
        <a:cs typeface="Georgia"/>
        <a:sym typeface="Georgi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eorgia"/>
          <a:ea typeface="Georgia"/>
          <a:cs typeface="Georgi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3CB"/>
          </a:solidFill>
        </a:fill>
      </a:tcStyle>
    </a:wholeTbl>
    <a:band2H>
      <a:tcTxStyle b="def" i="def"/>
      <a:tcStyle>
        <a:tcBdr/>
        <a:fill>
          <a:solidFill>
            <a:srgbClr val="E7EAE7"/>
          </a:solidFill>
        </a:fill>
      </a:tcStyle>
    </a:band2H>
    <a:firstCol>
      <a:tcTxStyle b="on" i="off">
        <a:font>
          <a:latin typeface="Georgia"/>
          <a:ea typeface="Georgia"/>
          <a:cs typeface="Georg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eorgia"/>
          <a:ea typeface="Georgia"/>
          <a:cs typeface="Georg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Georgia"/>
          <a:ea typeface="Georgia"/>
          <a:cs typeface="Georg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eorgia"/>
          <a:ea typeface="Georgia"/>
          <a:cs typeface="Georgi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1D8"/>
          </a:solidFill>
        </a:fill>
      </a:tcStyle>
    </a:wholeTbl>
    <a:band2H>
      <a:tcTxStyle b="def" i="def"/>
      <a:tcStyle>
        <a:tcBdr/>
        <a:fill>
          <a:solidFill>
            <a:srgbClr val="E7E9EC"/>
          </a:solidFill>
        </a:fill>
      </a:tcStyle>
    </a:band2H>
    <a:firstCol>
      <a:tcTxStyle b="on" i="off">
        <a:font>
          <a:latin typeface="Georgia"/>
          <a:ea typeface="Georgia"/>
          <a:cs typeface="Georg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Georgia"/>
          <a:ea typeface="Georgia"/>
          <a:cs typeface="Georg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Georgia"/>
          <a:ea typeface="Georgia"/>
          <a:cs typeface="Georg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eorgia"/>
          <a:ea typeface="Georgia"/>
          <a:cs typeface="Georgi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6D4CC"/>
          </a:solidFill>
        </a:fill>
      </a:tcStyle>
    </a:wholeTbl>
    <a:band2H>
      <a:tcTxStyle b="def" i="def"/>
      <a:tcStyle>
        <a:tcBdr/>
        <a:fill>
          <a:solidFill>
            <a:srgbClr val="FBEBE7"/>
          </a:solidFill>
        </a:fill>
      </a:tcStyle>
    </a:band2H>
    <a:firstCol>
      <a:tcTxStyle b="on" i="off">
        <a:font>
          <a:latin typeface="Georgia"/>
          <a:ea typeface="Georgia"/>
          <a:cs typeface="Georg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Georgia"/>
          <a:ea typeface="Georgia"/>
          <a:cs typeface="Georg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Georgia"/>
          <a:ea typeface="Georgia"/>
          <a:cs typeface="Georg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eorgia"/>
          <a:ea typeface="Georgia"/>
          <a:cs typeface="Georgi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Georgia"/>
          <a:ea typeface="Georgia"/>
          <a:cs typeface="Georgi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eorgia"/>
          <a:ea typeface="Georgia"/>
          <a:cs typeface="Georgi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eorgia"/>
          <a:ea typeface="Georgia"/>
          <a:cs typeface="Georgi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eorgia"/>
          <a:ea typeface="Georgia"/>
          <a:cs typeface="Georgi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Georgia"/>
          <a:ea typeface="Georgia"/>
          <a:cs typeface="Georg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Georgia"/>
          <a:ea typeface="Georgia"/>
          <a:cs typeface="Georg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Georgia"/>
          <a:ea typeface="Georgia"/>
          <a:cs typeface="Georg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eorgia"/>
          <a:ea typeface="Georgia"/>
          <a:cs typeface="Georgi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Georgia"/>
          <a:ea typeface="Georgia"/>
          <a:cs typeface="Georgi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Georgia"/>
          <a:ea typeface="Georgia"/>
          <a:cs typeface="Georgi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Georgia"/>
          <a:ea typeface="Georgia"/>
          <a:cs typeface="Georgi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Aptos"/>
      </a:defRPr>
    </a:lvl1pPr>
    <a:lvl2pPr indent="228600" latinLnBrk="0">
      <a:defRPr sz="1200">
        <a:latin typeface="+mn-lt"/>
        <a:ea typeface="+mn-ea"/>
        <a:cs typeface="+mn-cs"/>
        <a:sym typeface="Aptos"/>
      </a:defRPr>
    </a:lvl2pPr>
    <a:lvl3pPr indent="457200" latinLnBrk="0">
      <a:defRPr sz="1200">
        <a:latin typeface="+mn-lt"/>
        <a:ea typeface="+mn-ea"/>
        <a:cs typeface="+mn-cs"/>
        <a:sym typeface="Aptos"/>
      </a:defRPr>
    </a:lvl3pPr>
    <a:lvl4pPr indent="685800" latinLnBrk="0">
      <a:defRPr sz="1200">
        <a:latin typeface="+mn-lt"/>
        <a:ea typeface="+mn-ea"/>
        <a:cs typeface="+mn-cs"/>
        <a:sym typeface="Aptos"/>
      </a:defRPr>
    </a:lvl4pPr>
    <a:lvl5pPr indent="914400" latinLnBrk="0">
      <a:defRPr sz="1200">
        <a:latin typeface="+mn-lt"/>
        <a:ea typeface="+mn-ea"/>
        <a:cs typeface="+mn-cs"/>
        <a:sym typeface="Aptos"/>
      </a:defRPr>
    </a:lvl5pPr>
    <a:lvl6pPr indent="1143000" latinLnBrk="0">
      <a:defRPr sz="1200">
        <a:latin typeface="+mn-lt"/>
        <a:ea typeface="+mn-ea"/>
        <a:cs typeface="+mn-cs"/>
        <a:sym typeface="Aptos"/>
      </a:defRPr>
    </a:lvl6pPr>
    <a:lvl7pPr indent="1371600" latinLnBrk="0">
      <a:defRPr sz="1200">
        <a:latin typeface="+mn-lt"/>
        <a:ea typeface="+mn-ea"/>
        <a:cs typeface="+mn-cs"/>
        <a:sym typeface="Aptos"/>
      </a:defRPr>
    </a:lvl7pPr>
    <a:lvl8pPr indent="1600200" latinLnBrk="0">
      <a:defRPr sz="1200">
        <a:latin typeface="+mn-lt"/>
        <a:ea typeface="+mn-ea"/>
        <a:cs typeface="+mn-cs"/>
        <a:sym typeface="Aptos"/>
      </a:defRPr>
    </a:lvl8pPr>
    <a:lvl9pPr indent="1828800" latinLnBrk="0">
      <a:defRPr sz="1200">
        <a:latin typeface="+mn-lt"/>
        <a:ea typeface="+mn-ea"/>
        <a:cs typeface="+mn-cs"/>
        <a:sym typeface="Aptos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757575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757575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757575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757575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75757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02333" y="35242"/>
            <a:ext cx="289667" cy="2946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400">
                <a:solidFill>
                  <a:srgbClr val="0E112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E1126"/>
          </a:solidFill>
          <a:uFillTx/>
          <a:latin typeface="Georgia"/>
          <a:ea typeface="Georgia"/>
          <a:cs typeface="Georgia"/>
          <a:sym typeface="Georgia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E1126"/>
          </a:solidFill>
          <a:uFillTx/>
          <a:latin typeface="Georgia"/>
          <a:ea typeface="Georgia"/>
          <a:cs typeface="Georgia"/>
          <a:sym typeface="Georgia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E1126"/>
          </a:solidFill>
          <a:uFillTx/>
          <a:latin typeface="Georgia"/>
          <a:ea typeface="Georgia"/>
          <a:cs typeface="Georgia"/>
          <a:sym typeface="Georgia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E1126"/>
          </a:solidFill>
          <a:uFillTx/>
          <a:latin typeface="Georgia"/>
          <a:ea typeface="Georgia"/>
          <a:cs typeface="Georgia"/>
          <a:sym typeface="Georgia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E1126"/>
          </a:solidFill>
          <a:uFillTx/>
          <a:latin typeface="Georgia"/>
          <a:ea typeface="Georgia"/>
          <a:cs typeface="Georgia"/>
          <a:sym typeface="Georgia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E1126"/>
          </a:solidFill>
          <a:uFillTx/>
          <a:latin typeface="Georgia"/>
          <a:ea typeface="Georgia"/>
          <a:cs typeface="Georgia"/>
          <a:sym typeface="Georgia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E1126"/>
          </a:solidFill>
          <a:uFillTx/>
          <a:latin typeface="Georgia"/>
          <a:ea typeface="Georgia"/>
          <a:cs typeface="Georgia"/>
          <a:sym typeface="Georgia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E1126"/>
          </a:solidFill>
          <a:uFillTx/>
          <a:latin typeface="Georgia"/>
          <a:ea typeface="Georgia"/>
          <a:cs typeface="Georgia"/>
          <a:sym typeface="Georgia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E1126"/>
          </a:solidFill>
          <a:uFillTx/>
          <a:latin typeface="Georgia"/>
          <a:ea typeface="Georgia"/>
          <a:cs typeface="Georgia"/>
          <a:sym typeface="Georgia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E1126"/>
          </a:solidFill>
          <a:uFillTx/>
          <a:latin typeface="Georgia"/>
          <a:ea typeface="Georgia"/>
          <a:cs typeface="Georgia"/>
          <a:sym typeface="Georgia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E1126"/>
          </a:solidFill>
          <a:uFillTx/>
          <a:latin typeface="Georgia"/>
          <a:ea typeface="Georgia"/>
          <a:cs typeface="Georgia"/>
          <a:sym typeface="Georgia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E1126"/>
          </a:solidFill>
          <a:uFillTx/>
          <a:latin typeface="Georgia"/>
          <a:ea typeface="Georgia"/>
          <a:cs typeface="Georgia"/>
          <a:sym typeface="Georgia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E1126"/>
          </a:solidFill>
          <a:uFillTx/>
          <a:latin typeface="Georgia"/>
          <a:ea typeface="Georgia"/>
          <a:cs typeface="Georgia"/>
          <a:sym typeface="Georgia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E1126"/>
          </a:solidFill>
          <a:uFillTx/>
          <a:latin typeface="Georgia"/>
          <a:ea typeface="Georgia"/>
          <a:cs typeface="Georgia"/>
          <a:sym typeface="Georgia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E1126"/>
          </a:solidFill>
          <a:uFillTx/>
          <a:latin typeface="Georgia"/>
          <a:ea typeface="Georgia"/>
          <a:cs typeface="Georgia"/>
          <a:sym typeface="Georgia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E1126"/>
          </a:solidFill>
          <a:uFillTx/>
          <a:latin typeface="Georgia"/>
          <a:ea typeface="Georgia"/>
          <a:cs typeface="Georgia"/>
          <a:sym typeface="Georgia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E1126"/>
          </a:solidFill>
          <a:uFillTx/>
          <a:latin typeface="Georgia"/>
          <a:ea typeface="Georgia"/>
          <a:cs typeface="Georgia"/>
          <a:sym typeface="Georgia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E1126"/>
          </a:solidFill>
          <a:uFillTx/>
          <a:latin typeface="Georgia"/>
          <a:ea typeface="Georgia"/>
          <a:cs typeface="Georgia"/>
          <a:sym typeface="Georgia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eorgia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eorgia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eorgia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eorgia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eorgia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eorgia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eorgia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eorgia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eorgi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12325" t="35799" r="16062" b="23916"/>
          <a:stretch>
            <a:fillRect/>
          </a:stretch>
        </p:blipFill>
        <p:spPr>
          <a:xfrm>
            <a:off x="0" y="-4"/>
            <a:ext cx="12192000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7" name="Rectangle 6"/>
          <p:cNvGrpSpPr/>
          <p:nvPr/>
        </p:nvGrpSpPr>
        <p:grpSpPr>
          <a:xfrm>
            <a:off x="1665513" y="1445818"/>
            <a:ext cx="8860974" cy="3966361"/>
            <a:chOff x="0" y="0"/>
            <a:chExt cx="8860972" cy="3966359"/>
          </a:xfrm>
        </p:grpSpPr>
        <p:sp>
          <p:nvSpPr>
            <p:cNvPr id="95" name="Rectangle"/>
            <p:cNvSpPr/>
            <p:nvPr/>
          </p:nvSpPr>
          <p:spPr>
            <a:xfrm>
              <a:off x="-1" y="-1"/>
              <a:ext cx="8860974" cy="3966361"/>
            </a:xfrm>
            <a:prstGeom prst="rect">
              <a:avLst/>
            </a:prstGeom>
            <a:solidFill>
              <a:srgbClr val="02222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7F7F7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</a:p>
          </p:txBody>
        </p:sp>
        <p:sp>
          <p:nvSpPr>
            <p:cNvPr id="96" name="Photosynthetic Adaptations of Polar Phytoplankton to Extreme Low Light…"/>
            <p:cNvSpPr txBox="1"/>
            <p:nvPr/>
          </p:nvSpPr>
          <p:spPr>
            <a:xfrm>
              <a:off x="45719" y="197559"/>
              <a:ext cx="8769534" cy="3571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4400">
                  <a:solidFill>
                    <a:srgbClr val="F7F7F7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t>Photosynthetic Adaptations of Polar Phytoplankton to Extreme Low Light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sz="2800">
                  <a:solidFill>
                    <a:srgbClr val="F7F7F7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</a:p>
            <a:p>
              <a:pPr algn="ctr">
                <a:defRPr sz="2800">
                  <a:solidFill>
                    <a:srgbClr val="F7F7F7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t>Natasha Madeleine Ryan 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sz="2000">
                  <a:solidFill>
                    <a:srgbClr val="F7F7F7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t>Supervised By Dr. Douglas A. Campbell</a:t>
              </a:r>
            </a:p>
          </p:txBody>
        </p:sp>
      </p:grpSp>
      <p:pic>
        <p:nvPicPr>
          <p:cNvPr id="98" name="Graphic 8" descr="Graphic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372" y="62385"/>
            <a:ext cx="2253814" cy="6073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lide Number Placeholder 9"/>
          <p:cNvSpPr txBox="1"/>
          <p:nvPr>
            <p:ph type="sldNum" sz="quarter" idx="2"/>
          </p:nvPr>
        </p:nvSpPr>
        <p:spPr>
          <a:xfrm>
            <a:off x="11902333" y="35242"/>
            <a:ext cx="289668" cy="29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19" name="Rectangle 3"/>
          <p:cNvGrpSpPr/>
          <p:nvPr/>
        </p:nvGrpSpPr>
        <p:grpSpPr>
          <a:xfrm>
            <a:off x="-1" y="6620399"/>
            <a:ext cx="12192001" cy="237601"/>
            <a:chOff x="0" y="0"/>
            <a:chExt cx="12191999" cy="237599"/>
          </a:xfrm>
        </p:grpSpPr>
        <p:sp>
          <p:nvSpPr>
            <p:cNvPr id="317" name="Rectangle"/>
            <p:cNvSpPr/>
            <p:nvPr/>
          </p:nvSpPr>
          <p:spPr>
            <a:xfrm>
              <a:off x="-1" y="0"/>
              <a:ext cx="12192001" cy="237600"/>
            </a:xfrm>
            <a:prstGeom prst="rect">
              <a:avLst/>
            </a:prstGeom>
            <a:solidFill>
              <a:srgbClr val="0E1126"/>
            </a:solidFill>
            <a:ln w="19050" cap="flat">
              <a:solidFill>
                <a:srgbClr val="0E112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8" name="Vass, 2011. Physiologia Plantarum  Rappaport et al, 2005. Biophysical Journal"/>
            <p:cNvSpPr txBox="1"/>
            <p:nvPr/>
          </p:nvSpPr>
          <p:spPr>
            <a:xfrm>
              <a:off x="55244" y="3229"/>
              <a:ext cx="12081511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r>
                <a:t>Vass, 2011. Physiologia Plantarum		Rappaport </a:t>
              </a:r>
              <a:r>
                <a:rPr i="1"/>
                <a:t>et al</a:t>
              </a:r>
              <a:r>
                <a:t>, 2005. Biophysical Journal</a:t>
              </a:r>
            </a:p>
          </p:txBody>
        </p:sp>
      </p:grpSp>
      <p:sp>
        <p:nvSpPr>
          <p:cNvPr id="320" name="Title 1"/>
          <p:cNvSpPr txBox="1"/>
          <p:nvPr/>
        </p:nvSpPr>
        <p:spPr>
          <a:xfrm>
            <a:off x="547142" y="505597"/>
            <a:ext cx="4332989" cy="1111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defTabSz="914400">
              <a:lnSpc>
                <a:spcPct val="90000"/>
              </a:lnSpc>
              <a:defRPr sz="4800">
                <a:solidFill>
                  <a:srgbClr val="0E1126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Recombination</a:t>
            </a:r>
          </a:p>
        </p:txBody>
      </p:sp>
      <p:grpSp>
        <p:nvGrpSpPr>
          <p:cNvPr id="348" name="Group 65"/>
          <p:cNvGrpSpPr/>
          <p:nvPr/>
        </p:nvGrpSpPr>
        <p:grpSpPr>
          <a:xfrm>
            <a:off x="3739273" y="365125"/>
            <a:ext cx="7951306" cy="6135586"/>
            <a:chOff x="0" y="0"/>
            <a:chExt cx="7951304" cy="6135585"/>
          </a:xfrm>
        </p:grpSpPr>
        <p:grpSp>
          <p:nvGrpSpPr>
            <p:cNvPr id="341" name="Group 55"/>
            <p:cNvGrpSpPr/>
            <p:nvPr/>
          </p:nvGrpSpPr>
          <p:grpSpPr>
            <a:xfrm>
              <a:off x="-1" y="0"/>
              <a:ext cx="7951306" cy="6135586"/>
              <a:chOff x="0" y="0"/>
              <a:chExt cx="7951304" cy="6135585"/>
            </a:xfrm>
          </p:grpSpPr>
          <p:pic>
            <p:nvPicPr>
              <p:cNvPr id="321" name="Picture 26" descr="Picture 26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21548" t="14945" r="15505" b="15666"/>
              <a:stretch>
                <a:fillRect/>
              </a:stretch>
            </p:blipFill>
            <p:spPr>
              <a:xfrm>
                <a:off x="-1" y="-1"/>
                <a:ext cx="7951306" cy="61355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324" name="Oval 27"/>
              <p:cNvGrpSpPr/>
              <p:nvPr/>
            </p:nvGrpSpPr>
            <p:grpSpPr>
              <a:xfrm>
                <a:off x="2556222" y="3914609"/>
                <a:ext cx="1142323" cy="1142323"/>
                <a:chOff x="0" y="0"/>
                <a:chExt cx="1142322" cy="1142322"/>
              </a:xfrm>
            </p:grpSpPr>
            <p:sp>
              <p:nvSpPr>
                <p:cNvPr id="322" name="Circle"/>
                <p:cNvSpPr/>
                <p:nvPr/>
              </p:nvSpPr>
              <p:spPr>
                <a:xfrm>
                  <a:off x="-1" y="-1"/>
                  <a:ext cx="1142324" cy="1142324"/>
                </a:xfrm>
                <a:prstGeom prst="ellipse">
                  <a:avLst/>
                </a:prstGeom>
                <a:noFill/>
                <a:ln w="38100" cap="flat">
                  <a:solidFill>
                    <a:srgbClr val="0E1126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323" name="RCII"/>
                <p:cNvSpPr txBox="1"/>
                <p:nvPr/>
              </p:nvSpPr>
              <p:spPr>
                <a:xfrm>
                  <a:off x="186338" y="395460"/>
                  <a:ext cx="769646" cy="3514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36000" tIns="36000" rIns="36000" bIns="36000" numCol="1" anchor="ctr">
                  <a:spAutoFit/>
                </a:bodyPr>
                <a:lstStyle>
                  <a:lvl1pPr algn="ctr">
                    <a:defRPr sz="2000">
                      <a:solidFill>
                        <a:srgbClr val="0E1126"/>
                      </a:solidFill>
                    </a:defRPr>
                  </a:lvl1pPr>
                </a:lstStyle>
                <a:p>
                  <a:pPr/>
                  <a:r>
                    <a:t>RCII</a:t>
                  </a:r>
                </a:p>
              </p:txBody>
            </p:sp>
          </p:grpSp>
          <p:sp>
            <p:nvSpPr>
              <p:cNvPr id="325" name="Straight Connector 30"/>
              <p:cNvSpPr/>
              <p:nvPr/>
            </p:nvSpPr>
            <p:spPr>
              <a:xfrm flipH="1">
                <a:off x="3101145" y="2510588"/>
                <a:ext cx="1" cy="1038476"/>
              </a:xfrm>
              <a:prstGeom prst="line">
                <a:avLst/>
              </a:prstGeom>
              <a:noFill/>
              <a:ln w="38100" cap="rnd">
                <a:solidFill>
                  <a:srgbClr val="0E1126"/>
                </a:solidFill>
                <a:prstDash val="solid"/>
                <a:miter lim="800000"/>
                <a:head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grpSp>
            <p:nvGrpSpPr>
              <p:cNvPr id="328" name="16-Point Star 31"/>
              <p:cNvGrpSpPr/>
              <p:nvPr/>
            </p:nvGrpSpPr>
            <p:grpSpPr>
              <a:xfrm>
                <a:off x="2478337" y="968040"/>
                <a:ext cx="1298095" cy="1298095"/>
                <a:chOff x="0" y="0"/>
                <a:chExt cx="1298094" cy="1298094"/>
              </a:xfrm>
            </p:grpSpPr>
            <p:sp>
              <p:nvSpPr>
                <p:cNvPr id="326" name="Star"/>
                <p:cNvSpPr/>
                <p:nvPr/>
              </p:nvSpPr>
              <p:spPr>
                <a:xfrm>
                  <a:off x="0" y="0"/>
                  <a:ext cx="1298095" cy="1298095"/>
                </a:xfrm>
                <a:prstGeom prst="star16">
                  <a:avLst>
                    <a:gd name="adj" fmla="val 45354"/>
                  </a:avLst>
                </a:prstGeom>
                <a:noFill/>
                <a:ln w="38100" cap="flat">
                  <a:solidFill>
                    <a:srgbClr val="0E1126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327" name="RCII"/>
                <p:cNvSpPr txBox="1"/>
                <p:nvPr/>
              </p:nvSpPr>
              <p:spPr>
                <a:xfrm>
                  <a:off x="251796" y="473347"/>
                  <a:ext cx="794502" cy="3514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36000" tIns="36000" rIns="36000" bIns="36000" numCol="1" anchor="ctr">
                  <a:spAutoFit/>
                </a:bodyPr>
                <a:lstStyle>
                  <a:lvl1pPr algn="ctr">
                    <a:defRPr sz="2000">
                      <a:solidFill>
                        <a:srgbClr val="0E1126"/>
                      </a:solidFill>
                    </a:defRPr>
                  </a:lvl1pPr>
                </a:lstStyle>
                <a:p>
                  <a:pPr/>
                  <a:r>
                    <a:t>RCII</a:t>
                  </a:r>
                </a:p>
              </p:txBody>
            </p:sp>
          </p:grpSp>
          <p:sp>
            <p:nvSpPr>
              <p:cNvPr id="329" name="Freeform 48"/>
              <p:cNvSpPr/>
              <p:nvPr/>
            </p:nvSpPr>
            <p:spPr>
              <a:xfrm>
                <a:off x="3929509" y="1848540"/>
                <a:ext cx="1813986" cy="12327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86" fill="norm" stroke="1" extrusionOk="0">
                    <a:moveTo>
                      <a:pt x="0" y="0"/>
                    </a:moveTo>
                    <a:cubicBezTo>
                      <a:pt x="1165" y="83"/>
                      <a:pt x="3438" y="597"/>
                      <a:pt x="4584" y="1667"/>
                    </a:cubicBezTo>
                    <a:cubicBezTo>
                      <a:pt x="5729" y="2736"/>
                      <a:pt x="6188" y="4626"/>
                      <a:pt x="6875" y="6418"/>
                    </a:cubicBezTo>
                    <a:cubicBezTo>
                      <a:pt x="7563" y="8209"/>
                      <a:pt x="8050" y="10612"/>
                      <a:pt x="8709" y="12418"/>
                    </a:cubicBezTo>
                    <a:cubicBezTo>
                      <a:pt x="9368" y="14224"/>
                      <a:pt x="9988" y="15974"/>
                      <a:pt x="10829" y="17252"/>
                    </a:cubicBezTo>
                    <a:cubicBezTo>
                      <a:pt x="11669" y="18530"/>
                      <a:pt x="12624" y="19391"/>
                      <a:pt x="13751" y="20086"/>
                    </a:cubicBezTo>
                    <a:cubicBezTo>
                      <a:pt x="14877" y="20780"/>
                      <a:pt x="16281" y="21239"/>
                      <a:pt x="17589" y="21419"/>
                    </a:cubicBezTo>
                    <a:cubicBezTo>
                      <a:pt x="18898" y="21600"/>
                      <a:pt x="20177" y="21378"/>
                      <a:pt x="21600" y="21169"/>
                    </a:cubicBezTo>
                  </a:path>
                </a:pathLst>
              </a:custGeom>
              <a:noFill/>
              <a:ln w="38100" cap="flat">
                <a:solidFill>
                  <a:srgbClr val="0B4A37"/>
                </a:solidFill>
                <a:prstDash val="sysDash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0E1126"/>
                    </a:solidFill>
                  </a:defRPr>
                </a:pPr>
              </a:p>
            </p:txBody>
          </p:sp>
          <p:grpSp>
            <p:nvGrpSpPr>
              <p:cNvPr id="332" name="Rounded Rectangle 1"/>
              <p:cNvGrpSpPr/>
              <p:nvPr/>
            </p:nvGrpSpPr>
            <p:grpSpPr>
              <a:xfrm>
                <a:off x="4103140" y="1905545"/>
                <a:ext cx="610586" cy="405281"/>
                <a:chOff x="0" y="0"/>
                <a:chExt cx="610584" cy="405280"/>
              </a:xfrm>
            </p:grpSpPr>
            <p:sp>
              <p:nvSpPr>
                <p:cNvPr id="330" name="Rounded Rectangle"/>
                <p:cNvSpPr/>
                <p:nvPr/>
              </p:nvSpPr>
              <p:spPr>
                <a:xfrm>
                  <a:off x="0" y="0"/>
                  <a:ext cx="610585" cy="405281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28575" cap="flat">
                  <a:solidFill>
                    <a:srgbClr val="0B4A37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331" name="Phe"/>
                <p:cNvSpPr txBox="1"/>
                <p:nvPr/>
              </p:nvSpPr>
              <p:spPr>
                <a:xfrm>
                  <a:off x="34071" y="33290"/>
                  <a:ext cx="542442" cy="3387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36000" tIns="36000" rIns="36000" bIns="36000" numCol="1" anchor="ctr">
                  <a:spAutoFit/>
                </a:bodyPr>
                <a:lstStyle>
                  <a:lvl1pPr algn="ctr">
                    <a:defRPr>
                      <a:solidFill>
                        <a:srgbClr val="0E1126"/>
                      </a:solidFill>
                    </a:defRPr>
                  </a:lvl1pPr>
                </a:lstStyle>
                <a:p>
                  <a:pPr/>
                  <a:r>
                    <a:t>Phe</a:t>
                  </a:r>
                </a:p>
              </p:txBody>
            </p:sp>
          </p:grpSp>
          <p:grpSp>
            <p:nvGrpSpPr>
              <p:cNvPr id="335" name="Rounded Rectangle 2"/>
              <p:cNvGrpSpPr/>
              <p:nvPr/>
            </p:nvGrpSpPr>
            <p:grpSpPr>
              <a:xfrm>
                <a:off x="4542238" y="2593881"/>
                <a:ext cx="479119" cy="416207"/>
                <a:chOff x="0" y="0"/>
                <a:chExt cx="479117" cy="416206"/>
              </a:xfrm>
            </p:grpSpPr>
            <p:sp>
              <p:nvSpPr>
                <p:cNvPr id="333" name="Rounded Rectangle"/>
                <p:cNvSpPr/>
                <p:nvPr/>
              </p:nvSpPr>
              <p:spPr>
                <a:xfrm>
                  <a:off x="0" y="10925"/>
                  <a:ext cx="479118" cy="40528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28575" cap="flat">
                  <a:solidFill>
                    <a:srgbClr val="0B4A37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b">
                  <a:noAutofit/>
                </a:bodyPr>
                <a:lstStyle/>
                <a:p>
                  <a:pPr algn="ctr">
                    <a:defRPr>
                      <a:solidFill>
                        <a:srgbClr val="0E1126"/>
                      </a:solidFill>
                    </a:defRPr>
                  </a:pPr>
                </a:p>
              </p:txBody>
            </p:sp>
            <p:sp>
              <p:nvSpPr>
                <p:cNvPr id="334" name="QA"/>
                <p:cNvSpPr txBox="1"/>
                <p:nvPr/>
              </p:nvSpPr>
              <p:spPr>
                <a:xfrm>
                  <a:off x="34071" y="0"/>
                  <a:ext cx="410975" cy="38213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36000" tIns="36000" rIns="36000" bIns="36000" numCol="1" anchor="b">
                  <a:spAutoFit/>
                </a:bodyPr>
                <a:lstStyle/>
                <a:p>
                  <a:pPr algn="ctr">
                    <a:defRPr>
                      <a:solidFill>
                        <a:srgbClr val="0E1126"/>
                      </a:solidFill>
                    </a:defRPr>
                  </a:pPr>
                  <a:r>
                    <a:t>Q</a:t>
                  </a:r>
                  <a:r>
                    <a:rPr baseline="-25000"/>
                    <a:t>A</a:t>
                  </a:r>
                </a:p>
              </p:txBody>
            </p:sp>
          </p:grpSp>
          <p:grpSp>
            <p:nvGrpSpPr>
              <p:cNvPr id="338" name="Rounded Rectangle 4"/>
              <p:cNvGrpSpPr/>
              <p:nvPr/>
            </p:nvGrpSpPr>
            <p:grpSpPr>
              <a:xfrm>
                <a:off x="5314424" y="2867765"/>
                <a:ext cx="479119" cy="416207"/>
                <a:chOff x="0" y="0"/>
                <a:chExt cx="479117" cy="416206"/>
              </a:xfrm>
            </p:grpSpPr>
            <p:sp>
              <p:nvSpPr>
                <p:cNvPr id="336" name="Rounded Rectangle"/>
                <p:cNvSpPr/>
                <p:nvPr/>
              </p:nvSpPr>
              <p:spPr>
                <a:xfrm>
                  <a:off x="0" y="10925"/>
                  <a:ext cx="479118" cy="40528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28575" cap="flat">
                  <a:solidFill>
                    <a:srgbClr val="0B4A37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b">
                  <a:noAutofit/>
                </a:bodyPr>
                <a:lstStyle/>
                <a:p>
                  <a:pPr algn="ctr">
                    <a:defRPr>
                      <a:solidFill>
                        <a:srgbClr val="0E1126"/>
                      </a:solidFill>
                    </a:defRPr>
                  </a:pPr>
                </a:p>
              </p:txBody>
            </p:sp>
            <p:sp>
              <p:nvSpPr>
                <p:cNvPr id="337" name="QB"/>
                <p:cNvSpPr txBox="1"/>
                <p:nvPr/>
              </p:nvSpPr>
              <p:spPr>
                <a:xfrm>
                  <a:off x="34071" y="0"/>
                  <a:ext cx="410975" cy="38213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36000" tIns="36000" rIns="36000" bIns="36000" numCol="1" anchor="b">
                  <a:spAutoFit/>
                </a:bodyPr>
                <a:lstStyle/>
                <a:p>
                  <a:pPr algn="ctr">
                    <a:defRPr>
                      <a:solidFill>
                        <a:srgbClr val="0E1126"/>
                      </a:solidFill>
                    </a:defRPr>
                  </a:pPr>
                  <a:r>
                    <a:t>Q</a:t>
                  </a:r>
                  <a:r>
                    <a:rPr baseline="-25000"/>
                    <a:t>B</a:t>
                  </a:r>
                </a:p>
              </p:txBody>
            </p:sp>
          </p:grpSp>
          <p:sp>
            <p:nvSpPr>
              <p:cNvPr id="339" name="Straight Arrow Connector 43"/>
              <p:cNvSpPr/>
              <p:nvPr/>
            </p:nvSpPr>
            <p:spPr>
              <a:xfrm flipH="1">
                <a:off x="3597203" y="3081330"/>
                <a:ext cx="945036" cy="886440"/>
              </a:xfrm>
              <a:prstGeom prst="line">
                <a:avLst/>
              </a:prstGeom>
              <a:noFill/>
              <a:ln w="38100" cap="rnd">
                <a:solidFill>
                  <a:srgbClr val="0E1126"/>
                </a:solidFill>
                <a:prstDash val="sysDot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40" name="Straight Arrow Connector 46"/>
              <p:cNvSpPr/>
              <p:nvPr/>
            </p:nvSpPr>
            <p:spPr>
              <a:xfrm flipH="1">
                <a:off x="3433453" y="2382069"/>
                <a:ext cx="669688" cy="1469767"/>
              </a:xfrm>
              <a:prstGeom prst="line">
                <a:avLst/>
              </a:prstGeom>
              <a:noFill/>
              <a:ln w="38100" cap="rnd">
                <a:solidFill>
                  <a:srgbClr val="0E1126"/>
                </a:solidFill>
                <a:prstDash val="sysDot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344" name="Text Box 4"/>
            <p:cNvGrpSpPr/>
            <p:nvPr/>
          </p:nvGrpSpPr>
          <p:grpSpPr>
            <a:xfrm>
              <a:off x="3725578" y="2747093"/>
              <a:ext cx="287045" cy="351401"/>
              <a:chOff x="0" y="0"/>
              <a:chExt cx="287044" cy="351400"/>
            </a:xfrm>
          </p:grpSpPr>
          <p:sp>
            <p:nvSpPr>
              <p:cNvPr id="342" name="Rectangle"/>
              <p:cNvSpPr/>
              <p:nvPr/>
            </p:nvSpPr>
            <p:spPr>
              <a:xfrm>
                <a:off x="0" y="38393"/>
                <a:ext cx="287045" cy="274614"/>
              </a:xfrm>
              <a:prstGeom prst="rect">
                <a:avLst/>
              </a:prstGeom>
              <a:solidFill>
                <a:srgbClr val="CDE6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000">
                    <a:solidFill>
                      <a:srgbClr val="0E1126"/>
                    </a:solidFill>
                  </a:defRPr>
                </a:pPr>
              </a:p>
            </p:txBody>
          </p:sp>
          <p:sp>
            <p:nvSpPr>
              <p:cNvPr id="343" name="e-"/>
              <p:cNvSpPr txBox="1"/>
              <p:nvPr/>
            </p:nvSpPr>
            <p:spPr>
              <a:xfrm>
                <a:off x="0" y="0"/>
                <a:ext cx="287045" cy="351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6000" tIns="36000" rIns="36000" bIns="36000" numCol="1" anchor="ctr">
                <a:spAutoFit/>
              </a:bodyPr>
              <a:lstStyle/>
              <a:p>
                <a:pPr algn="ctr">
                  <a:defRPr sz="2000">
                    <a:solidFill>
                      <a:srgbClr val="0E1126"/>
                    </a:solidFill>
                  </a:defRPr>
                </a:pPr>
                <a:r>
                  <a:t>e</a:t>
                </a:r>
                <a:r>
                  <a:rPr baseline="30000"/>
                  <a:t>-</a:t>
                </a:r>
              </a:p>
            </p:txBody>
          </p:sp>
        </p:grpSp>
        <p:grpSp>
          <p:nvGrpSpPr>
            <p:cNvPr id="347" name="Text Box 4"/>
            <p:cNvGrpSpPr/>
            <p:nvPr/>
          </p:nvGrpSpPr>
          <p:grpSpPr>
            <a:xfrm>
              <a:off x="4012622" y="3283795"/>
              <a:ext cx="318913" cy="351401"/>
              <a:chOff x="0" y="0"/>
              <a:chExt cx="318912" cy="351400"/>
            </a:xfrm>
          </p:grpSpPr>
          <p:sp>
            <p:nvSpPr>
              <p:cNvPr id="345" name="Rectangle"/>
              <p:cNvSpPr/>
              <p:nvPr/>
            </p:nvSpPr>
            <p:spPr>
              <a:xfrm>
                <a:off x="0" y="38393"/>
                <a:ext cx="318913" cy="274614"/>
              </a:xfrm>
              <a:prstGeom prst="rect">
                <a:avLst/>
              </a:prstGeom>
              <a:solidFill>
                <a:srgbClr val="CDE6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000">
                    <a:solidFill>
                      <a:srgbClr val="0E1126"/>
                    </a:solidFill>
                  </a:defRPr>
                </a:pPr>
              </a:p>
            </p:txBody>
          </p:sp>
          <p:sp>
            <p:nvSpPr>
              <p:cNvPr id="346" name="e-"/>
              <p:cNvSpPr txBox="1"/>
              <p:nvPr/>
            </p:nvSpPr>
            <p:spPr>
              <a:xfrm>
                <a:off x="0" y="0"/>
                <a:ext cx="318913" cy="351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6000" tIns="36000" rIns="36000" bIns="36000" numCol="1" anchor="ctr">
                <a:spAutoFit/>
              </a:bodyPr>
              <a:lstStyle/>
              <a:p>
                <a:pPr algn="ctr">
                  <a:defRPr sz="2000">
                    <a:solidFill>
                      <a:srgbClr val="0E1126"/>
                    </a:solidFill>
                  </a:defRPr>
                </a:pPr>
                <a:r>
                  <a:t>e</a:t>
                </a:r>
                <a:r>
                  <a:rPr baseline="30000"/>
                  <a:t>-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Picture 125" descr="Picture 12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7538" y="4137914"/>
            <a:ext cx="2969659" cy="1770529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TextBox 61"/>
          <p:cNvSpPr txBox="1"/>
          <p:nvPr/>
        </p:nvSpPr>
        <p:spPr>
          <a:xfrm>
            <a:off x="7908450" y="3117989"/>
            <a:ext cx="276935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0E1126"/>
                </a:solidFill>
              </a:defRPr>
            </a:lvl1pPr>
          </a:lstStyle>
          <a:p>
            <a:pPr/>
            <a:r>
              <a:t>Desynchronized Cycling</a:t>
            </a:r>
          </a:p>
        </p:txBody>
      </p:sp>
      <p:sp>
        <p:nvSpPr>
          <p:cNvPr id="352" name="TextBox 144"/>
          <p:cNvSpPr txBox="1"/>
          <p:nvPr/>
        </p:nvSpPr>
        <p:spPr>
          <a:xfrm>
            <a:off x="7994021" y="6057558"/>
            <a:ext cx="287821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0E1126"/>
                </a:solidFill>
              </a:defRPr>
            </a:lvl1pPr>
          </a:lstStyle>
          <a:p>
            <a:pPr/>
            <a:r>
              <a:t>Damped ChlF Oscillations</a:t>
            </a:r>
          </a:p>
        </p:txBody>
      </p:sp>
      <p:sp>
        <p:nvSpPr>
          <p:cNvPr id="353" name="Straight Arrow Connector 146"/>
          <p:cNvSpPr/>
          <p:nvPr/>
        </p:nvSpPr>
        <p:spPr>
          <a:xfrm>
            <a:off x="9337258" y="3594437"/>
            <a:ext cx="1" cy="299208"/>
          </a:xfrm>
          <a:prstGeom prst="line">
            <a:avLst/>
          </a:prstGeom>
          <a:ln w="57150" cap="rnd">
            <a:solidFill>
              <a:srgbClr val="0E1126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54" name="Slide Number Placeholder 1"/>
          <p:cNvSpPr txBox="1"/>
          <p:nvPr>
            <p:ph type="sldNum" sz="quarter" idx="2"/>
          </p:nvPr>
        </p:nvSpPr>
        <p:spPr>
          <a:xfrm>
            <a:off x="11935063" y="35242"/>
            <a:ext cx="256938" cy="29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5" name="TextBox 3"/>
          <p:cNvSpPr txBox="1"/>
          <p:nvPr/>
        </p:nvSpPr>
        <p:spPr>
          <a:xfrm>
            <a:off x="1054685" y="401426"/>
            <a:ext cx="3960544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>
                <a:solidFill>
                  <a:srgbClr val="0E1126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Idealized PSII Population</a:t>
            </a:r>
          </a:p>
        </p:txBody>
      </p:sp>
      <p:sp>
        <p:nvSpPr>
          <p:cNvPr id="356" name="TextBox 4"/>
          <p:cNvSpPr txBox="1"/>
          <p:nvPr/>
        </p:nvSpPr>
        <p:spPr>
          <a:xfrm>
            <a:off x="6599385" y="308849"/>
            <a:ext cx="5090161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>
                <a:solidFill>
                  <a:srgbClr val="0E1126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PSII Population with Recombination</a:t>
            </a:r>
          </a:p>
        </p:txBody>
      </p:sp>
      <p:grpSp>
        <p:nvGrpSpPr>
          <p:cNvPr id="359" name="Rectangle 27"/>
          <p:cNvGrpSpPr/>
          <p:nvPr/>
        </p:nvGrpSpPr>
        <p:grpSpPr>
          <a:xfrm>
            <a:off x="-1" y="6620399"/>
            <a:ext cx="12192001" cy="237601"/>
            <a:chOff x="0" y="0"/>
            <a:chExt cx="12191999" cy="237599"/>
          </a:xfrm>
        </p:grpSpPr>
        <p:sp>
          <p:nvSpPr>
            <p:cNvPr id="357" name="Rectangle"/>
            <p:cNvSpPr/>
            <p:nvPr/>
          </p:nvSpPr>
          <p:spPr>
            <a:xfrm>
              <a:off x="-1" y="0"/>
              <a:ext cx="12192001" cy="237600"/>
            </a:xfrm>
            <a:prstGeom prst="rect">
              <a:avLst/>
            </a:prstGeom>
            <a:solidFill>
              <a:srgbClr val="0E1126"/>
            </a:solidFill>
            <a:ln w="19050" cap="flat">
              <a:solidFill>
                <a:srgbClr val="0E112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8" name="de Wijn &amp; van Gorkom, 2002. Photosynthesis Research"/>
            <p:cNvSpPr txBox="1"/>
            <p:nvPr/>
          </p:nvSpPr>
          <p:spPr>
            <a:xfrm>
              <a:off x="55244" y="3229"/>
              <a:ext cx="12081511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de Wijn &amp; van Gorkom, 2002. Photosynthesis Research</a:t>
              </a:r>
            </a:p>
          </p:txBody>
        </p:sp>
      </p:grpSp>
      <p:grpSp>
        <p:nvGrpSpPr>
          <p:cNvPr id="373" name="Group 30"/>
          <p:cNvGrpSpPr/>
          <p:nvPr/>
        </p:nvGrpSpPr>
        <p:grpSpPr>
          <a:xfrm>
            <a:off x="2254815" y="1527347"/>
            <a:ext cx="1531261" cy="1465669"/>
            <a:chOff x="0" y="0"/>
            <a:chExt cx="1531259" cy="1465668"/>
          </a:xfrm>
        </p:grpSpPr>
        <p:sp>
          <p:nvSpPr>
            <p:cNvPr id="360" name="Arc 31"/>
            <p:cNvSpPr/>
            <p:nvPr/>
          </p:nvSpPr>
          <p:spPr>
            <a:xfrm>
              <a:off x="246414" y="234449"/>
              <a:ext cx="514282" cy="5142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9671"/>
                    <a:pt x="9671" y="0"/>
                    <a:pt x="21600" y="0"/>
                  </a:cubicBezTo>
                </a:path>
              </a:pathLst>
            </a:custGeom>
            <a:noFill/>
            <a:ln w="31750" cap="rnd">
              <a:solidFill>
                <a:srgbClr val="003D5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E1126"/>
                  </a:solidFill>
                </a:defRPr>
              </a:pPr>
            </a:p>
          </p:txBody>
        </p:sp>
        <p:sp>
          <p:nvSpPr>
            <p:cNvPr id="361" name="Arc 32"/>
            <p:cNvSpPr/>
            <p:nvPr/>
          </p:nvSpPr>
          <p:spPr>
            <a:xfrm>
              <a:off x="777870" y="234215"/>
              <a:ext cx="497104" cy="513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0"/>
                  </a:lnTo>
                  <a:cubicBezTo>
                    <a:pt x="12044" y="389"/>
                    <a:pt x="21600" y="9945"/>
                    <a:pt x="21600" y="21600"/>
                  </a:cubicBezTo>
                </a:path>
              </a:pathLst>
            </a:custGeom>
            <a:noFill/>
            <a:ln w="31750" cap="rnd">
              <a:solidFill>
                <a:srgbClr val="385D9A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E1126"/>
                  </a:solidFill>
                </a:defRPr>
              </a:pPr>
            </a:p>
          </p:txBody>
        </p:sp>
        <p:sp>
          <p:nvSpPr>
            <p:cNvPr id="362" name="Arc 33"/>
            <p:cNvSpPr/>
            <p:nvPr/>
          </p:nvSpPr>
          <p:spPr>
            <a:xfrm>
              <a:off x="760668" y="758099"/>
              <a:ext cx="514282" cy="5142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21600" y="11929"/>
                    <a:pt x="11929" y="21600"/>
                    <a:pt x="0" y="21600"/>
                  </a:cubicBezTo>
                </a:path>
              </a:pathLst>
            </a:custGeom>
            <a:noFill/>
            <a:ln w="31750" cap="rnd">
              <a:solidFill>
                <a:srgbClr val="3197A7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E1126"/>
                  </a:solidFill>
                </a:defRPr>
              </a:pPr>
            </a:p>
          </p:txBody>
        </p:sp>
        <p:sp>
          <p:nvSpPr>
            <p:cNvPr id="363" name="Text Box 4"/>
            <p:cNvSpPr txBox="1"/>
            <p:nvPr/>
          </p:nvSpPr>
          <p:spPr>
            <a:xfrm>
              <a:off x="288149" y="566743"/>
              <a:ext cx="984311" cy="3713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1600">
                  <a:solidFill>
                    <a:srgbClr val="0E1126"/>
                  </a:solidFill>
                </a:defRPr>
              </a:pPr>
              <a:r>
                <a:t>Mn</a:t>
              </a:r>
              <a:r>
                <a:rPr baseline="-25000"/>
                <a:t>4</a:t>
              </a:r>
              <a:r>
                <a:t>CaO</a:t>
              </a:r>
              <a:r>
                <a:rPr baseline="-25000"/>
                <a:t>5</a:t>
              </a:r>
            </a:p>
          </p:txBody>
        </p:sp>
        <p:sp>
          <p:nvSpPr>
            <p:cNvPr id="364" name="Text Box 4"/>
            <p:cNvSpPr txBox="1"/>
            <p:nvPr/>
          </p:nvSpPr>
          <p:spPr>
            <a:xfrm>
              <a:off x="1061892" y="1152368"/>
              <a:ext cx="256287" cy="313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000" tIns="36000" rIns="36000" bIns="36000" numCol="1" anchor="ctr">
              <a:spAutoFit/>
            </a:bodyPr>
            <a:lstStyle/>
            <a:p>
              <a:pPr algn="ctr">
                <a:defRPr sz="1600">
                  <a:solidFill>
                    <a:srgbClr val="0E1126"/>
                  </a:solidFill>
                </a:defRPr>
              </a:pPr>
              <a:r>
                <a:t>e</a:t>
              </a:r>
              <a:r>
                <a:rPr baseline="30000"/>
                <a:t>-</a:t>
              </a:r>
            </a:p>
          </p:txBody>
        </p:sp>
        <p:sp>
          <p:nvSpPr>
            <p:cNvPr id="365" name="Arc 36"/>
            <p:cNvSpPr/>
            <p:nvPr/>
          </p:nvSpPr>
          <p:spPr>
            <a:xfrm>
              <a:off x="246542" y="763960"/>
              <a:ext cx="502656" cy="502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21600" y="21600"/>
                  </a:lnTo>
                  <a:cubicBezTo>
                    <a:pt x="9783" y="21336"/>
                    <a:pt x="266" y="11819"/>
                    <a:pt x="0" y="0"/>
                  </a:cubicBezTo>
                </a:path>
              </a:pathLst>
            </a:custGeom>
            <a:noFill/>
            <a:ln w="31750" cap="rnd">
              <a:solidFill>
                <a:srgbClr val="9FD4C2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E1126"/>
                  </a:solidFill>
                </a:defRPr>
              </a:pPr>
            </a:p>
          </p:txBody>
        </p:sp>
        <p:sp>
          <p:nvSpPr>
            <p:cNvPr id="366" name="Arc 37"/>
            <p:cNvSpPr/>
            <p:nvPr/>
          </p:nvSpPr>
          <p:spPr>
            <a:xfrm rot="2199008">
              <a:off x="324663" y="287729"/>
              <a:ext cx="73411" cy="142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0"/>
                  </a:lnTo>
                  <a:cubicBezTo>
                    <a:pt x="11604" y="6186"/>
                    <a:pt x="19080" y="13662"/>
                    <a:pt x="21600" y="21600"/>
                  </a:cubicBezTo>
                </a:path>
              </a:pathLst>
            </a:custGeom>
            <a:noFill/>
            <a:ln w="31750" cap="rnd">
              <a:solidFill>
                <a:srgbClr val="013D5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000">
                  <a:solidFill>
                    <a:srgbClr val="0E1126"/>
                  </a:solidFill>
                </a:defRPr>
              </a:pPr>
            </a:p>
          </p:txBody>
        </p:sp>
        <p:sp>
          <p:nvSpPr>
            <p:cNvPr id="367" name="Text Box 4"/>
            <p:cNvSpPr txBox="1"/>
            <p:nvPr/>
          </p:nvSpPr>
          <p:spPr>
            <a:xfrm>
              <a:off x="0" y="898559"/>
              <a:ext cx="256287" cy="313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000" tIns="36000" rIns="36000" bIns="36000" numCol="1" anchor="ctr">
              <a:spAutoFit/>
            </a:bodyPr>
            <a:lstStyle/>
            <a:p>
              <a:pPr algn="ctr">
                <a:defRPr sz="1600">
                  <a:solidFill>
                    <a:srgbClr val="0E1126"/>
                  </a:solidFill>
                </a:defRPr>
              </a:pPr>
              <a:r>
                <a:t>e</a:t>
              </a:r>
              <a:r>
                <a:rPr baseline="30000"/>
                <a:t>-</a:t>
              </a:r>
            </a:p>
          </p:txBody>
        </p:sp>
        <p:sp>
          <p:nvSpPr>
            <p:cNvPr id="368" name="Text Box 4"/>
            <p:cNvSpPr txBox="1"/>
            <p:nvPr/>
          </p:nvSpPr>
          <p:spPr>
            <a:xfrm>
              <a:off x="256286" y="0"/>
              <a:ext cx="256287" cy="313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000" tIns="36000" rIns="36000" bIns="36000" numCol="1" anchor="ctr">
              <a:spAutoFit/>
            </a:bodyPr>
            <a:lstStyle/>
            <a:p>
              <a:pPr algn="ctr">
                <a:defRPr sz="1600">
                  <a:solidFill>
                    <a:srgbClr val="0E1126"/>
                  </a:solidFill>
                </a:defRPr>
              </a:pPr>
              <a:r>
                <a:t>e</a:t>
              </a:r>
              <a:r>
                <a:rPr baseline="30000"/>
                <a:t>-</a:t>
              </a:r>
            </a:p>
          </p:txBody>
        </p:sp>
        <p:sp>
          <p:nvSpPr>
            <p:cNvPr id="369" name="Text Box 4"/>
            <p:cNvSpPr txBox="1"/>
            <p:nvPr/>
          </p:nvSpPr>
          <p:spPr>
            <a:xfrm>
              <a:off x="1274973" y="218506"/>
              <a:ext cx="256287" cy="313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000" tIns="36000" rIns="36000" bIns="36000" numCol="1" anchor="ctr">
              <a:spAutoFit/>
            </a:bodyPr>
            <a:lstStyle/>
            <a:p>
              <a:pPr algn="ctr">
                <a:defRPr sz="1600">
                  <a:solidFill>
                    <a:srgbClr val="0E1126"/>
                  </a:solidFill>
                </a:defRPr>
              </a:pPr>
              <a:r>
                <a:t>e</a:t>
              </a:r>
              <a:r>
                <a:rPr baseline="30000"/>
                <a:t>-</a:t>
              </a:r>
            </a:p>
          </p:txBody>
        </p:sp>
        <p:sp>
          <p:nvSpPr>
            <p:cNvPr id="370" name="Arc 41"/>
            <p:cNvSpPr/>
            <p:nvPr/>
          </p:nvSpPr>
          <p:spPr>
            <a:xfrm rot="7781927">
              <a:off x="1169687" y="332152"/>
              <a:ext cx="73412" cy="142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0"/>
                  </a:lnTo>
                  <a:cubicBezTo>
                    <a:pt x="11604" y="6186"/>
                    <a:pt x="19080" y="13662"/>
                    <a:pt x="21600" y="21600"/>
                  </a:cubicBezTo>
                </a:path>
              </a:pathLst>
            </a:custGeom>
            <a:noFill/>
            <a:ln w="31750" cap="rnd">
              <a:solidFill>
                <a:srgbClr val="385D9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000">
                  <a:solidFill>
                    <a:srgbClr val="0E1126"/>
                  </a:solidFill>
                </a:defRPr>
              </a:pPr>
            </a:p>
          </p:txBody>
        </p:sp>
        <p:sp>
          <p:nvSpPr>
            <p:cNvPr id="371" name="Arc 42"/>
            <p:cNvSpPr/>
            <p:nvPr/>
          </p:nvSpPr>
          <p:spPr>
            <a:xfrm rot="12932084">
              <a:off x="1118608" y="1077392"/>
              <a:ext cx="73412" cy="142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0"/>
                  </a:lnTo>
                  <a:cubicBezTo>
                    <a:pt x="11604" y="6186"/>
                    <a:pt x="19080" y="13662"/>
                    <a:pt x="21600" y="21600"/>
                  </a:cubicBezTo>
                </a:path>
              </a:pathLst>
            </a:custGeom>
            <a:noFill/>
            <a:ln w="31750" cap="rnd">
              <a:solidFill>
                <a:srgbClr val="3197A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000">
                  <a:solidFill>
                    <a:srgbClr val="0E1126"/>
                  </a:solidFill>
                </a:defRPr>
              </a:pPr>
            </a:p>
          </p:txBody>
        </p:sp>
        <p:sp>
          <p:nvSpPr>
            <p:cNvPr id="372" name="Arc 43"/>
            <p:cNvSpPr/>
            <p:nvPr/>
          </p:nvSpPr>
          <p:spPr>
            <a:xfrm rot="18656570">
              <a:off x="286284" y="1032293"/>
              <a:ext cx="73411" cy="142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0"/>
                  </a:lnTo>
                  <a:cubicBezTo>
                    <a:pt x="11604" y="6186"/>
                    <a:pt x="19080" y="13662"/>
                    <a:pt x="21600" y="21600"/>
                  </a:cubicBezTo>
                </a:path>
              </a:pathLst>
            </a:custGeom>
            <a:noFill/>
            <a:ln w="31750" cap="rnd">
              <a:solidFill>
                <a:srgbClr val="9FD4C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000">
                  <a:solidFill>
                    <a:srgbClr val="0E1126"/>
                  </a:solidFill>
                </a:defRPr>
              </a:pPr>
            </a:p>
          </p:txBody>
        </p:sp>
      </p:grpSp>
      <p:sp>
        <p:nvSpPr>
          <p:cNvPr id="374" name="TextBox 44"/>
          <p:cNvSpPr txBox="1"/>
          <p:nvPr/>
        </p:nvSpPr>
        <p:spPr>
          <a:xfrm>
            <a:off x="1771953" y="3108884"/>
            <a:ext cx="252600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0E1126"/>
                </a:solidFill>
              </a:defRPr>
            </a:lvl1pPr>
          </a:lstStyle>
          <a:p>
            <a:pPr/>
            <a:r>
              <a:t>Synchronized Cycling</a:t>
            </a:r>
          </a:p>
        </p:txBody>
      </p:sp>
      <p:sp>
        <p:nvSpPr>
          <p:cNvPr id="375" name="TextBox 59"/>
          <p:cNvSpPr txBox="1"/>
          <p:nvPr/>
        </p:nvSpPr>
        <p:spPr>
          <a:xfrm>
            <a:off x="1691719" y="6047144"/>
            <a:ext cx="287821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0E1126"/>
                </a:solidFill>
              </a:defRPr>
            </a:lvl1pPr>
          </a:lstStyle>
          <a:p>
            <a:pPr/>
            <a:r>
              <a:t>Periodic ChlF Oscillations</a:t>
            </a:r>
          </a:p>
        </p:txBody>
      </p:sp>
      <p:grpSp>
        <p:nvGrpSpPr>
          <p:cNvPr id="430" name="Group 117"/>
          <p:cNvGrpSpPr/>
          <p:nvPr/>
        </p:nvGrpSpPr>
        <p:grpSpPr>
          <a:xfrm>
            <a:off x="8372472" y="1379599"/>
            <a:ext cx="1800753" cy="1786880"/>
            <a:chOff x="0" y="0"/>
            <a:chExt cx="1800752" cy="1786878"/>
          </a:xfrm>
        </p:grpSpPr>
        <p:grpSp>
          <p:nvGrpSpPr>
            <p:cNvPr id="428" name="Group 115"/>
            <p:cNvGrpSpPr/>
            <p:nvPr/>
          </p:nvGrpSpPr>
          <p:grpSpPr>
            <a:xfrm>
              <a:off x="-1" y="-1"/>
              <a:ext cx="1800754" cy="1786880"/>
              <a:chOff x="0" y="0"/>
              <a:chExt cx="1800752" cy="1786878"/>
            </a:xfrm>
          </p:grpSpPr>
          <p:grpSp>
            <p:nvGrpSpPr>
              <p:cNvPr id="388" name="Group 62"/>
              <p:cNvGrpSpPr/>
              <p:nvPr/>
            </p:nvGrpSpPr>
            <p:grpSpPr>
              <a:xfrm>
                <a:off x="118503" y="136479"/>
                <a:ext cx="1531260" cy="1465670"/>
                <a:chOff x="0" y="0"/>
                <a:chExt cx="1531259" cy="1465668"/>
              </a:xfrm>
            </p:grpSpPr>
            <p:sp>
              <p:nvSpPr>
                <p:cNvPr id="376" name="Arc 63"/>
                <p:cNvSpPr/>
                <p:nvPr/>
              </p:nvSpPr>
              <p:spPr>
                <a:xfrm>
                  <a:off x="246414" y="234449"/>
                  <a:ext cx="514282" cy="51428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0" y="9671"/>
                        <a:pt x="9671" y="0"/>
                        <a:pt x="21600" y="0"/>
                      </a:cubicBezTo>
                    </a:path>
                  </a:pathLst>
                </a:custGeom>
                <a:noFill/>
                <a:ln w="31750" cap="rnd">
                  <a:solidFill>
                    <a:srgbClr val="003D50"/>
                  </a:solidFill>
                  <a:prstDash val="solid"/>
                  <a:miter lim="800000"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0E1126"/>
                      </a:solidFill>
                    </a:defRPr>
                  </a:pPr>
                </a:p>
              </p:txBody>
            </p:sp>
            <p:sp>
              <p:nvSpPr>
                <p:cNvPr id="377" name="Arc 64"/>
                <p:cNvSpPr/>
                <p:nvPr/>
              </p:nvSpPr>
              <p:spPr>
                <a:xfrm>
                  <a:off x="777870" y="234215"/>
                  <a:ext cx="497104" cy="51399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2044" y="389"/>
                        <a:pt x="21600" y="9945"/>
                        <a:pt x="21600" y="21600"/>
                      </a:cubicBezTo>
                    </a:path>
                  </a:pathLst>
                </a:custGeom>
                <a:noFill/>
                <a:ln w="31750" cap="rnd">
                  <a:solidFill>
                    <a:srgbClr val="385D9A"/>
                  </a:solidFill>
                  <a:prstDash val="solid"/>
                  <a:miter lim="800000"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0E1126"/>
                      </a:solidFill>
                    </a:defRPr>
                  </a:pPr>
                </a:p>
              </p:txBody>
            </p:sp>
            <p:sp>
              <p:nvSpPr>
                <p:cNvPr id="378" name="Arc 65"/>
                <p:cNvSpPr/>
                <p:nvPr/>
              </p:nvSpPr>
              <p:spPr>
                <a:xfrm>
                  <a:off x="760668" y="758099"/>
                  <a:ext cx="514282" cy="51428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0"/>
                      </a:moveTo>
                      <a:cubicBezTo>
                        <a:pt x="21600" y="11929"/>
                        <a:pt x="11929" y="21600"/>
                        <a:pt x="0" y="21600"/>
                      </a:cubicBezTo>
                    </a:path>
                  </a:pathLst>
                </a:custGeom>
                <a:noFill/>
                <a:ln w="31750" cap="rnd">
                  <a:solidFill>
                    <a:srgbClr val="3197A7"/>
                  </a:solidFill>
                  <a:prstDash val="solid"/>
                  <a:miter lim="800000"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0E1126"/>
                      </a:solidFill>
                    </a:defRPr>
                  </a:pPr>
                </a:p>
              </p:txBody>
            </p:sp>
            <p:sp>
              <p:nvSpPr>
                <p:cNvPr id="379" name="Text Box 4"/>
                <p:cNvSpPr txBox="1"/>
                <p:nvPr/>
              </p:nvSpPr>
              <p:spPr>
                <a:xfrm>
                  <a:off x="1061892" y="1152368"/>
                  <a:ext cx="256287" cy="3133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36000" tIns="36000" rIns="36000" bIns="36000" numCol="1" anchor="ctr">
                  <a:spAutoFit/>
                </a:bodyPr>
                <a:lstStyle/>
                <a:p>
                  <a:pPr algn="ctr">
                    <a:defRPr sz="1600">
                      <a:solidFill>
                        <a:srgbClr val="0E1126"/>
                      </a:solidFill>
                    </a:defRPr>
                  </a:pPr>
                  <a:r>
                    <a:t>e</a:t>
                  </a:r>
                  <a:r>
                    <a:rPr baseline="30000"/>
                    <a:t>-</a:t>
                  </a:r>
                </a:p>
              </p:txBody>
            </p:sp>
            <p:sp>
              <p:nvSpPr>
                <p:cNvPr id="380" name="Arc 68"/>
                <p:cNvSpPr/>
                <p:nvPr/>
              </p:nvSpPr>
              <p:spPr>
                <a:xfrm>
                  <a:off x="246542" y="763960"/>
                  <a:ext cx="502656" cy="50258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1600"/>
                      </a:moveTo>
                      <a:lnTo>
                        <a:pt x="21600" y="21600"/>
                      </a:lnTo>
                      <a:cubicBezTo>
                        <a:pt x="9783" y="21336"/>
                        <a:pt x="266" y="11819"/>
                        <a:pt x="0" y="0"/>
                      </a:cubicBezTo>
                    </a:path>
                  </a:pathLst>
                </a:custGeom>
                <a:noFill/>
                <a:ln w="31750" cap="rnd">
                  <a:solidFill>
                    <a:srgbClr val="9FD4C2"/>
                  </a:solidFill>
                  <a:prstDash val="solid"/>
                  <a:miter lim="800000"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0E1126"/>
                      </a:solidFill>
                    </a:defRPr>
                  </a:pPr>
                </a:p>
              </p:txBody>
            </p:sp>
            <p:sp>
              <p:nvSpPr>
                <p:cNvPr id="381" name="Arc 69"/>
                <p:cNvSpPr/>
                <p:nvPr/>
              </p:nvSpPr>
              <p:spPr>
                <a:xfrm rot="2199008">
                  <a:off x="324663" y="287729"/>
                  <a:ext cx="73411" cy="1422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604" y="6186"/>
                        <a:pt x="19080" y="13662"/>
                        <a:pt x="21600" y="21600"/>
                      </a:cubicBezTo>
                    </a:path>
                  </a:pathLst>
                </a:custGeom>
                <a:noFill/>
                <a:ln w="31750" cap="rnd">
                  <a:solidFill>
                    <a:srgbClr val="013D5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2000">
                      <a:solidFill>
                        <a:srgbClr val="0E1126"/>
                      </a:solidFill>
                    </a:defRPr>
                  </a:pPr>
                </a:p>
              </p:txBody>
            </p:sp>
            <p:sp>
              <p:nvSpPr>
                <p:cNvPr id="382" name="Text Box 4"/>
                <p:cNvSpPr txBox="1"/>
                <p:nvPr/>
              </p:nvSpPr>
              <p:spPr>
                <a:xfrm>
                  <a:off x="0" y="898559"/>
                  <a:ext cx="256287" cy="3133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36000" tIns="36000" rIns="36000" bIns="36000" numCol="1" anchor="ctr">
                  <a:spAutoFit/>
                </a:bodyPr>
                <a:lstStyle/>
                <a:p>
                  <a:pPr algn="ctr">
                    <a:defRPr sz="1600">
                      <a:solidFill>
                        <a:srgbClr val="0E1126"/>
                      </a:solidFill>
                    </a:defRPr>
                  </a:pPr>
                  <a:r>
                    <a:t>e</a:t>
                  </a:r>
                  <a:r>
                    <a:rPr baseline="30000"/>
                    <a:t>-</a:t>
                  </a:r>
                </a:p>
              </p:txBody>
            </p:sp>
            <p:sp>
              <p:nvSpPr>
                <p:cNvPr id="383" name="Text Box 4"/>
                <p:cNvSpPr txBox="1"/>
                <p:nvPr/>
              </p:nvSpPr>
              <p:spPr>
                <a:xfrm>
                  <a:off x="256286" y="0"/>
                  <a:ext cx="256287" cy="3133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36000" tIns="36000" rIns="36000" bIns="36000" numCol="1" anchor="ctr">
                  <a:spAutoFit/>
                </a:bodyPr>
                <a:lstStyle/>
                <a:p>
                  <a:pPr algn="ctr">
                    <a:defRPr sz="1600">
                      <a:solidFill>
                        <a:srgbClr val="0E1126"/>
                      </a:solidFill>
                    </a:defRPr>
                  </a:pPr>
                  <a:r>
                    <a:t>e</a:t>
                  </a:r>
                  <a:r>
                    <a:rPr baseline="30000"/>
                    <a:t>-</a:t>
                  </a:r>
                </a:p>
              </p:txBody>
            </p:sp>
            <p:sp>
              <p:nvSpPr>
                <p:cNvPr id="384" name="Text Box 4"/>
                <p:cNvSpPr txBox="1"/>
                <p:nvPr/>
              </p:nvSpPr>
              <p:spPr>
                <a:xfrm>
                  <a:off x="1274973" y="218506"/>
                  <a:ext cx="256287" cy="3133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36000" tIns="36000" rIns="36000" bIns="36000" numCol="1" anchor="ctr">
                  <a:spAutoFit/>
                </a:bodyPr>
                <a:lstStyle/>
                <a:p>
                  <a:pPr algn="ctr">
                    <a:defRPr sz="1600">
                      <a:solidFill>
                        <a:srgbClr val="0E1126"/>
                      </a:solidFill>
                    </a:defRPr>
                  </a:pPr>
                  <a:r>
                    <a:t>e</a:t>
                  </a:r>
                  <a:r>
                    <a:rPr baseline="30000"/>
                    <a:t>-</a:t>
                  </a:r>
                </a:p>
              </p:txBody>
            </p:sp>
            <p:sp>
              <p:nvSpPr>
                <p:cNvPr id="385" name="Arc 73"/>
                <p:cNvSpPr/>
                <p:nvPr/>
              </p:nvSpPr>
              <p:spPr>
                <a:xfrm rot="7781927">
                  <a:off x="1169687" y="332152"/>
                  <a:ext cx="73412" cy="1422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604" y="6186"/>
                        <a:pt x="19080" y="13662"/>
                        <a:pt x="21600" y="21600"/>
                      </a:cubicBezTo>
                    </a:path>
                  </a:pathLst>
                </a:custGeom>
                <a:noFill/>
                <a:ln w="31750" cap="rnd">
                  <a:solidFill>
                    <a:srgbClr val="385D9A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2000">
                      <a:solidFill>
                        <a:srgbClr val="0E1126"/>
                      </a:solidFill>
                    </a:defRPr>
                  </a:pPr>
                </a:p>
              </p:txBody>
            </p:sp>
            <p:sp>
              <p:nvSpPr>
                <p:cNvPr id="386" name="Arc 74"/>
                <p:cNvSpPr/>
                <p:nvPr/>
              </p:nvSpPr>
              <p:spPr>
                <a:xfrm rot="12932084">
                  <a:off x="1118608" y="1077392"/>
                  <a:ext cx="73412" cy="14220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604" y="6186"/>
                        <a:pt x="19080" y="13662"/>
                        <a:pt x="21600" y="21600"/>
                      </a:cubicBezTo>
                    </a:path>
                  </a:pathLst>
                </a:custGeom>
                <a:noFill/>
                <a:ln w="31750" cap="rnd">
                  <a:solidFill>
                    <a:srgbClr val="3197A7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2000">
                      <a:solidFill>
                        <a:srgbClr val="0E1126"/>
                      </a:solidFill>
                    </a:defRPr>
                  </a:pPr>
                </a:p>
              </p:txBody>
            </p:sp>
            <p:sp>
              <p:nvSpPr>
                <p:cNvPr id="387" name="Arc 75"/>
                <p:cNvSpPr/>
                <p:nvPr/>
              </p:nvSpPr>
              <p:spPr>
                <a:xfrm rot="18656570">
                  <a:off x="286284" y="1032293"/>
                  <a:ext cx="73411" cy="1422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604" y="6186"/>
                        <a:pt x="19080" y="13662"/>
                        <a:pt x="21600" y="21600"/>
                      </a:cubicBezTo>
                    </a:path>
                  </a:pathLst>
                </a:custGeom>
                <a:noFill/>
                <a:ln w="31750" cap="rnd">
                  <a:solidFill>
                    <a:srgbClr val="9FD4C2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2000">
                      <a:solidFill>
                        <a:srgbClr val="0E1126"/>
                      </a:solidFill>
                    </a:defRPr>
                  </a:pPr>
                </a:p>
              </p:txBody>
            </p:sp>
          </p:grpSp>
          <p:grpSp>
            <p:nvGrpSpPr>
              <p:cNvPr id="401" name="Group 76"/>
              <p:cNvGrpSpPr/>
              <p:nvPr/>
            </p:nvGrpSpPr>
            <p:grpSpPr>
              <a:xfrm>
                <a:off x="-1" y="4598"/>
                <a:ext cx="1795766" cy="1761643"/>
                <a:chOff x="0" y="0"/>
                <a:chExt cx="1795763" cy="1761642"/>
              </a:xfrm>
            </p:grpSpPr>
            <p:sp>
              <p:nvSpPr>
                <p:cNvPr id="389" name="Arc 77"/>
                <p:cNvSpPr/>
                <p:nvPr/>
              </p:nvSpPr>
              <p:spPr>
                <a:xfrm rot="1359654">
                  <a:off x="485043" y="291766"/>
                  <a:ext cx="514282" cy="51428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0" y="9671"/>
                        <a:pt x="9671" y="0"/>
                        <a:pt x="21600" y="0"/>
                      </a:cubicBezTo>
                    </a:path>
                  </a:pathLst>
                </a:custGeom>
                <a:noFill/>
                <a:ln w="31750" cap="rnd">
                  <a:solidFill>
                    <a:srgbClr val="003D50"/>
                  </a:solidFill>
                  <a:prstDash val="solid"/>
                  <a:miter lim="800000"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0E1126"/>
                      </a:solidFill>
                    </a:defRPr>
                  </a:pPr>
                </a:p>
              </p:txBody>
            </p:sp>
            <p:sp>
              <p:nvSpPr>
                <p:cNvPr id="390" name="Arc 78"/>
                <p:cNvSpPr/>
                <p:nvPr/>
              </p:nvSpPr>
              <p:spPr>
                <a:xfrm rot="1359654">
                  <a:off x="976280" y="493009"/>
                  <a:ext cx="497104" cy="51399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2044" y="389"/>
                        <a:pt x="21600" y="9945"/>
                        <a:pt x="21600" y="21600"/>
                      </a:cubicBezTo>
                    </a:path>
                  </a:pathLst>
                </a:custGeom>
                <a:noFill/>
                <a:ln w="31750" cap="rnd">
                  <a:solidFill>
                    <a:srgbClr val="385D9A"/>
                  </a:solidFill>
                  <a:prstDash val="solid"/>
                  <a:miter lim="800000"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0E1126"/>
                      </a:solidFill>
                    </a:defRPr>
                  </a:pPr>
                </a:p>
              </p:txBody>
            </p:sp>
            <p:sp>
              <p:nvSpPr>
                <p:cNvPr id="391" name="Arc 79"/>
                <p:cNvSpPr/>
                <p:nvPr/>
              </p:nvSpPr>
              <p:spPr>
                <a:xfrm rot="1359654">
                  <a:off x="757848" y="973120"/>
                  <a:ext cx="514282" cy="51428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0"/>
                      </a:moveTo>
                      <a:cubicBezTo>
                        <a:pt x="21600" y="11929"/>
                        <a:pt x="11929" y="21600"/>
                        <a:pt x="0" y="21600"/>
                      </a:cubicBezTo>
                    </a:path>
                  </a:pathLst>
                </a:custGeom>
                <a:noFill/>
                <a:ln w="31750" cap="rnd">
                  <a:solidFill>
                    <a:srgbClr val="3197A7"/>
                  </a:solidFill>
                  <a:prstDash val="solid"/>
                  <a:miter lim="800000"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0E1126"/>
                      </a:solidFill>
                    </a:defRPr>
                  </a:pPr>
                </a:p>
              </p:txBody>
            </p:sp>
            <p:sp>
              <p:nvSpPr>
                <p:cNvPr id="392" name="Text Box 4"/>
                <p:cNvSpPr txBox="1"/>
                <p:nvPr/>
              </p:nvSpPr>
              <p:spPr>
                <a:xfrm rot="1359654">
                  <a:off x="932590" y="1411065"/>
                  <a:ext cx="256287" cy="3133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36000" tIns="36000" rIns="36000" bIns="36000" numCol="1" anchor="ctr">
                  <a:spAutoFit/>
                </a:bodyPr>
                <a:lstStyle/>
                <a:p>
                  <a:pPr algn="ctr">
                    <a:defRPr sz="1600">
                      <a:solidFill>
                        <a:srgbClr val="0E1126"/>
                      </a:solidFill>
                    </a:defRPr>
                  </a:pPr>
                  <a:r>
                    <a:t>e</a:t>
                  </a:r>
                  <a:r>
                    <a:rPr baseline="30000"/>
                    <a:t>-</a:t>
                  </a:r>
                </a:p>
              </p:txBody>
            </p:sp>
            <p:sp>
              <p:nvSpPr>
                <p:cNvPr id="393" name="Arc 81"/>
                <p:cNvSpPr/>
                <p:nvPr/>
              </p:nvSpPr>
              <p:spPr>
                <a:xfrm rot="1359654">
                  <a:off x="283855" y="778660"/>
                  <a:ext cx="502656" cy="50258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1600"/>
                      </a:moveTo>
                      <a:lnTo>
                        <a:pt x="21600" y="21600"/>
                      </a:lnTo>
                      <a:cubicBezTo>
                        <a:pt x="9783" y="21336"/>
                        <a:pt x="266" y="11819"/>
                        <a:pt x="0" y="0"/>
                      </a:cubicBezTo>
                    </a:path>
                  </a:pathLst>
                </a:custGeom>
                <a:noFill/>
                <a:ln w="31750" cap="rnd">
                  <a:solidFill>
                    <a:srgbClr val="9FD4C2"/>
                  </a:solidFill>
                  <a:prstDash val="solid"/>
                  <a:miter lim="800000"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0E1126"/>
                      </a:solidFill>
                    </a:defRPr>
                  </a:pPr>
                </a:p>
              </p:txBody>
            </p:sp>
            <p:sp>
              <p:nvSpPr>
                <p:cNvPr id="394" name="Arc 82"/>
                <p:cNvSpPr/>
                <p:nvPr/>
              </p:nvSpPr>
              <p:spPr>
                <a:xfrm rot="3558662">
                  <a:off x="625416" y="300513"/>
                  <a:ext cx="73412" cy="1422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604" y="6186"/>
                        <a:pt x="19080" y="13662"/>
                        <a:pt x="21600" y="21600"/>
                      </a:cubicBezTo>
                    </a:path>
                  </a:pathLst>
                </a:custGeom>
                <a:noFill/>
                <a:ln w="31750" cap="rnd">
                  <a:solidFill>
                    <a:srgbClr val="013D5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2000">
                      <a:solidFill>
                        <a:srgbClr val="0E1126"/>
                      </a:solidFill>
                    </a:defRPr>
                  </a:pPr>
                </a:p>
              </p:txBody>
            </p:sp>
            <p:sp>
              <p:nvSpPr>
                <p:cNvPr id="395" name="Text Box 4"/>
                <p:cNvSpPr txBox="1"/>
                <p:nvPr/>
              </p:nvSpPr>
              <p:spPr>
                <a:xfrm rot="1359654">
                  <a:off x="50461" y="767728"/>
                  <a:ext cx="256287" cy="3133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36000" tIns="36000" rIns="36000" bIns="36000" numCol="1" anchor="ctr">
                  <a:spAutoFit/>
                </a:bodyPr>
                <a:lstStyle/>
                <a:p>
                  <a:pPr algn="ctr">
                    <a:defRPr sz="1600">
                      <a:solidFill>
                        <a:srgbClr val="0E1126"/>
                      </a:solidFill>
                    </a:defRPr>
                  </a:pPr>
                  <a:r>
                    <a:t>e</a:t>
                  </a:r>
                  <a:r>
                    <a:rPr baseline="30000"/>
                    <a:t>-</a:t>
                  </a:r>
                </a:p>
              </p:txBody>
            </p:sp>
            <p:sp>
              <p:nvSpPr>
                <p:cNvPr id="396" name="Text Box 4"/>
                <p:cNvSpPr txBox="1"/>
                <p:nvPr/>
              </p:nvSpPr>
              <p:spPr>
                <a:xfrm rot="1359654">
                  <a:off x="633156" y="37277"/>
                  <a:ext cx="256287" cy="3133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36000" tIns="36000" rIns="36000" bIns="36000" numCol="1" anchor="ctr">
                  <a:spAutoFit/>
                </a:bodyPr>
                <a:lstStyle/>
                <a:p>
                  <a:pPr algn="ctr">
                    <a:defRPr sz="1600">
                      <a:solidFill>
                        <a:srgbClr val="0E1126"/>
                      </a:solidFill>
                    </a:defRPr>
                  </a:pPr>
                  <a:r>
                    <a:t>e</a:t>
                  </a:r>
                  <a:r>
                    <a:rPr baseline="30000"/>
                    <a:t>-</a:t>
                  </a:r>
                </a:p>
              </p:txBody>
            </p:sp>
            <p:sp>
              <p:nvSpPr>
                <p:cNvPr id="397" name="Text Box 4"/>
                <p:cNvSpPr txBox="1"/>
                <p:nvPr/>
              </p:nvSpPr>
              <p:spPr>
                <a:xfrm rot="1359654">
                  <a:off x="1489016" y="631391"/>
                  <a:ext cx="256287" cy="3133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36000" tIns="36000" rIns="36000" bIns="36000" numCol="1" anchor="ctr">
                  <a:spAutoFit/>
                </a:bodyPr>
                <a:lstStyle/>
                <a:p>
                  <a:pPr algn="ctr">
                    <a:defRPr sz="1600">
                      <a:solidFill>
                        <a:srgbClr val="0E1126"/>
                      </a:solidFill>
                    </a:defRPr>
                  </a:pPr>
                  <a:r>
                    <a:t>e</a:t>
                  </a:r>
                  <a:r>
                    <a:rPr baseline="30000"/>
                    <a:t>-</a:t>
                  </a:r>
                </a:p>
              </p:txBody>
            </p:sp>
            <p:sp>
              <p:nvSpPr>
                <p:cNvPr id="398" name="Arc 86"/>
                <p:cNvSpPr/>
                <p:nvPr/>
              </p:nvSpPr>
              <p:spPr>
                <a:xfrm rot="9141581">
                  <a:off x="1388091" y="667075"/>
                  <a:ext cx="73411" cy="14220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604" y="6186"/>
                        <a:pt x="19080" y="13662"/>
                        <a:pt x="21600" y="21600"/>
                      </a:cubicBezTo>
                    </a:path>
                  </a:pathLst>
                </a:custGeom>
                <a:noFill/>
                <a:ln w="31750" cap="rnd">
                  <a:solidFill>
                    <a:srgbClr val="385D9A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2000">
                      <a:solidFill>
                        <a:srgbClr val="0E1126"/>
                      </a:solidFill>
                    </a:defRPr>
                  </a:pPr>
                </a:p>
              </p:txBody>
            </p:sp>
            <p:sp>
              <p:nvSpPr>
                <p:cNvPr id="399" name="Arc 87"/>
                <p:cNvSpPr/>
                <p:nvPr/>
              </p:nvSpPr>
              <p:spPr>
                <a:xfrm rot="14291738">
                  <a:off x="1053832" y="1335104"/>
                  <a:ext cx="73411" cy="14220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604" y="6186"/>
                        <a:pt x="19080" y="13662"/>
                        <a:pt x="21600" y="21600"/>
                      </a:cubicBezTo>
                    </a:path>
                  </a:pathLst>
                </a:custGeom>
                <a:noFill/>
                <a:ln w="31750" cap="rnd">
                  <a:solidFill>
                    <a:srgbClr val="3197A7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2000">
                      <a:solidFill>
                        <a:srgbClr val="0E1126"/>
                      </a:solidFill>
                    </a:defRPr>
                  </a:pPr>
                </a:p>
              </p:txBody>
            </p:sp>
            <p:sp>
              <p:nvSpPr>
                <p:cNvPr id="400" name="Arc 88"/>
                <p:cNvSpPr/>
                <p:nvPr/>
              </p:nvSpPr>
              <p:spPr>
                <a:xfrm rot="20016224">
                  <a:off x="303137" y="972811"/>
                  <a:ext cx="73411" cy="1422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604" y="6186"/>
                        <a:pt x="19080" y="13662"/>
                        <a:pt x="21600" y="21600"/>
                      </a:cubicBezTo>
                    </a:path>
                  </a:pathLst>
                </a:custGeom>
                <a:noFill/>
                <a:ln w="31750" cap="rnd">
                  <a:solidFill>
                    <a:srgbClr val="9FD4C2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2000">
                      <a:solidFill>
                        <a:srgbClr val="0E1126"/>
                      </a:solidFill>
                    </a:defRPr>
                  </a:pPr>
                </a:p>
              </p:txBody>
            </p:sp>
          </p:grpSp>
          <p:grpSp>
            <p:nvGrpSpPr>
              <p:cNvPr id="414" name="Group 89"/>
              <p:cNvGrpSpPr/>
              <p:nvPr/>
            </p:nvGrpSpPr>
            <p:grpSpPr>
              <a:xfrm>
                <a:off x="16082" y="-1"/>
                <a:ext cx="1784671" cy="1786880"/>
                <a:chOff x="0" y="0"/>
                <a:chExt cx="1784669" cy="1786878"/>
              </a:xfrm>
            </p:grpSpPr>
            <p:sp>
              <p:nvSpPr>
                <p:cNvPr id="402" name="Arc 90"/>
                <p:cNvSpPr/>
                <p:nvPr/>
              </p:nvSpPr>
              <p:spPr>
                <a:xfrm rot="2704515">
                  <a:off x="608434" y="265084"/>
                  <a:ext cx="514282" cy="51428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0" y="9671"/>
                        <a:pt x="9671" y="0"/>
                        <a:pt x="21600" y="0"/>
                      </a:cubicBezTo>
                    </a:path>
                  </a:pathLst>
                </a:custGeom>
                <a:noFill/>
                <a:ln w="31750" cap="rnd">
                  <a:solidFill>
                    <a:srgbClr val="003D50"/>
                  </a:solidFill>
                  <a:prstDash val="solid"/>
                  <a:miter lim="800000"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0E1126"/>
                      </a:solidFill>
                    </a:defRPr>
                  </a:pPr>
                </a:p>
              </p:txBody>
            </p:sp>
            <p:sp>
              <p:nvSpPr>
                <p:cNvPr id="403" name="Arc 91"/>
                <p:cNvSpPr/>
                <p:nvPr/>
              </p:nvSpPr>
              <p:spPr>
                <a:xfrm rot="2704515">
                  <a:off x="986528" y="635169"/>
                  <a:ext cx="497104" cy="51399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2044" y="389"/>
                        <a:pt x="21600" y="9945"/>
                        <a:pt x="21600" y="21600"/>
                      </a:cubicBezTo>
                    </a:path>
                  </a:pathLst>
                </a:custGeom>
                <a:noFill/>
                <a:ln w="31750" cap="rnd">
                  <a:solidFill>
                    <a:srgbClr val="385D9A"/>
                  </a:solidFill>
                  <a:prstDash val="solid"/>
                  <a:miter lim="800000"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0E1126"/>
                      </a:solidFill>
                    </a:defRPr>
                  </a:pPr>
                </a:p>
              </p:txBody>
            </p:sp>
            <p:sp>
              <p:nvSpPr>
                <p:cNvPr id="404" name="Arc 92"/>
                <p:cNvSpPr/>
                <p:nvPr/>
              </p:nvSpPr>
              <p:spPr>
                <a:xfrm rot="2704515">
                  <a:off x="600827" y="998983"/>
                  <a:ext cx="514282" cy="51428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0"/>
                      </a:moveTo>
                      <a:cubicBezTo>
                        <a:pt x="21600" y="11929"/>
                        <a:pt x="11929" y="21600"/>
                        <a:pt x="0" y="21600"/>
                      </a:cubicBezTo>
                    </a:path>
                  </a:pathLst>
                </a:custGeom>
                <a:noFill/>
                <a:ln w="31750" cap="rnd">
                  <a:solidFill>
                    <a:srgbClr val="3197A7"/>
                  </a:solidFill>
                  <a:prstDash val="solid"/>
                  <a:miter lim="800000"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0E1126"/>
                      </a:solidFill>
                    </a:defRPr>
                  </a:pPr>
                </a:p>
              </p:txBody>
            </p:sp>
            <p:sp>
              <p:nvSpPr>
                <p:cNvPr id="405" name="Text Box 4"/>
                <p:cNvSpPr txBox="1"/>
                <p:nvPr/>
              </p:nvSpPr>
              <p:spPr>
                <a:xfrm rot="2704515">
                  <a:off x="643442" y="1428876"/>
                  <a:ext cx="256287" cy="3133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36000" tIns="36000" rIns="36000" bIns="36000" numCol="1" anchor="ctr">
                  <a:spAutoFit/>
                </a:bodyPr>
                <a:lstStyle/>
                <a:p>
                  <a:pPr algn="ctr">
                    <a:defRPr sz="1600">
                      <a:solidFill>
                        <a:srgbClr val="0E1126"/>
                      </a:solidFill>
                    </a:defRPr>
                  </a:pPr>
                  <a:r>
                    <a:t>e</a:t>
                  </a:r>
                  <a:r>
                    <a:rPr baseline="30000"/>
                    <a:t>-</a:t>
                  </a:r>
                </a:p>
              </p:txBody>
            </p:sp>
            <p:sp>
              <p:nvSpPr>
                <p:cNvPr id="406" name="Arc 94"/>
                <p:cNvSpPr/>
                <p:nvPr/>
              </p:nvSpPr>
              <p:spPr>
                <a:xfrm rot="2704515">
                  <a:off x="239460" y="636705"/>
                  <a:ext cx="502656" cy="50258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1600"/>
                      </a:moveTo>
                      <a:lnTo>
                        <a:pt x="21600" y="21600"/>
                      </a:lnTo>
                      <a:cubicBezTo>
                        <a:pt x="9783" y="21336"/>
                        <a:pt x="266" y="11819"/>
                        <a:pt x="0" y="0"/>
                      </a:cubicBezTo>
                    </a:path>
                  </a:pathLst>
                </a:custGeom>
                <a:noFill/>
                <a:ln w="31750" cap="rnd">
                  <a:solidFill>
                    <a:srgbClr val="9FD4C2"/>
                  </a:solidFill>
                  <a:prstDash val="solid"/>
                  <a:miter lim="800000"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0E1126"/>
                      </a:solidFill>
                    </a:defRPr>
                  </a:pPr>
                </a:p>
              </p:txBody>
            </p:sp>
            <p:sp>
              <p:nvSpPr>
                <p:cNvPr id="407" name="Arc 95"/>
                <p:cNvSpPr/>
                <p:nvPr/>
              </p:nvSpPr>
              <p:spPr>
                <a:xfrm rot="4903523">
                  <a:off x="822457" y="256697"/>
                  <a:ext cx="73411" cy="1422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604" y="6186"/>
                        <a:pt x="19080" y="13662"/>
                        <a:pt x="21600" y="21600"/>
                      </a:cubicBezTo>
                    </a:path>
                  </a:pathLst>
                </a:custGeom>
                <a:noFill/>
                <a:ln w="31750" cap="rnd">
                  <a:solidFill>
                    <a:srgbClr val="013D5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2000">
                      <a:solidFill>
                        <a:srgbClr val="0E1126"/>
                      </a:solidFill>
                    </a:defRPr>
                  </a:pPr>
                </a:p>
              </p:txBody>
            </p:sp>
            <p:sp>
              <p:nvSpPr>
                <p:cNvPr id="408" name="Text Box 4"/>
                <p:cNvSpPr txBox="1"/>
                <p:nvPr/>
              </p:nvSpPr>
              <p:spPr>
                <a:xfrm rot="2704515">
                  <a:off x="73262" y="497785"/>
                  <a:ext cx="256287" cy="3133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36000" tIns="36000" rIns="36000" bIns="36000" numCol="1" anchor="ctr">
                  <a:spAutoFit/>
                </a:bodyPr>
                <a:lstStyle/>
                <a:p>
                  <a:pPr algn="ctr">
                    <a:defRPr sz="1600">
                      <a:solidFill>
                        <a:srgbClr val="0E1126"/>
                      </a:solidFill>
                    </a:defRPr>
                  </a:pPr>
                  <a:r>
                    <a:t>e</a:t>
                  </a:r>
                  <a:r>
                    <a:rPr baseline="30000"/>
                    <a:t>-</a:t>
                  </a:r>
                </a:p>
              </p:txBody>
            </p:sp>
            <p:sp>
              <p:nvSpPr>
                <p:cNvPr id="409" name="Text Box 4"/>
                <p:cNvSpPr txBox="1"/>
                <p:nvPr/>
              </p:nvSpPr>
              <p:spPr>
                <a:xfrm rot="2704515">
                  <a:off x="890457" y="44702"/>
                  <a:ext cx="256287" cy="3133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36000" tIns="36000" rIns="36000" bIns="36000" numCol="1" anchor="ctr">
                  <a:spAutoFit/>
                </a:bodyPr>
                <a:lstStyle/>
                <a:p>
                  <a:pPr algn="ctr">
                    <a:defRPr sz="1600">
                      <a:solidFill>
                        <a:srgbClr val="0E1126"/>
                      </a:solidFill>
                    </a:defRPr>
                  </a:pPr>
                  <a:r>
                    <a:t>e</a:t>
                  </a:r>
                  <a:r>
                    <a:rPr baseline="30000"/>
                    <a:t>-</a:t>
                  </a:r>
                </a:p>
              </p:txBody>
            </p:sp>
            <p:sp>
              <p:nvSpPr>
                <p:cNvPr id="410" name="Text Box 4"/>
                <p:cNvSpPr txBox="1"/>
                <p:nvPr/>
              </p:nvSpPr>
              <p:spPr>
                <a:xfrm rot="2704515">
                  <a:off x="1455121" y="920272"/>
                  <a:ext cx="256287" cy="3133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36000" tIns="36000" rIns="36000" bIns="36000" numCol="1" anchor="ctr">
                  <a:spAutoFit/>
                </a:bodyPr>
                <a:lstStyle/>
                <a:p>
                  <a:pPr algn="ctr">
                    <a:defRPr sz="1600">
                      <a:solidFill>
                        <a:srgbClr val="0E1126"/>
                      </a:solidFill>
                    </a:defRPr>
                  </a:pPr>
                  <a:r>
                    <a:t>e</a:t>
                  </a:r>
                  <a:r>
                    <a:rPr baseline="30000"/>
                    <a:t>-</a:t>
                  </a:r>
                </a:p>
              </p:txBody>
            </p:sp>
            <p:sp>
              <p:nvSpPr>
                <p:cNvPr id="411" name="Arc 99"/>
                <p:cNvSpPr/>
                <p:nvPr/>
              </p:nvSpPr>
              <p:spPr>
                <a:xfrm rot="10486441">
                  <a:off x="1387741" y="886375"/>
                  <a:ext cx="73411" cy="14220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604" y="6186"/>
                        <a:pt x="19080" y="13662"/>
                        <a:pt x="21600" y="21600"/>
                      </a:cubicBezTo>
                    </a:path>
                  </a:pathLst>
                </a:custGeom>
                <a:noFill/>
                <a:ln w="31750" cap="rnd">
                  <a:solidFill>
                    <a:srgbClr val="385D9A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2000">
                      <a:solidFill>
                        <a:srgbClr val="0E1126"/>
                      </a:solidFill>
                    </a:defRPr>
                  </a:pPr>
                </a:p>
              </p:txBody>
            </p:sp>
            <p:sp>
              <p:nvSpPr>
                <p:cNvPr id="412" name="Arc 100"/>
                <p:cNvSpPr/>
                <p:nvPr/>
              </p:nvSpPr>
              <p:spPr>
                <a:xfrm rot="15636599">
                  <a:off x="824014" y="1376481"/>
                  <a:ext cx="73412" cy="14220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604" y="6186"/>
                        <a:pt x="19080" y="13662"/>
                        <a:pt x="21600" y="21600"/>
                      </a:cubicBezTo>
                    </a:path>
                  </a:pathLst>
                </a:custGeom>
                <a:noFill/>
                <a:ln w="31750" cap="rnd">
                  <a:solidFill>
                    <a:srgbClr val="3197A7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2000">
                      <a:solidFill>
                        <a:srgbClr val="0E1126"/>
                      </a:solidFill>
                    </a:defRPr>
                  </a:pPr>
                </a:p>
              </p:txBody>
            </p:sp>
            <p:sp>
              <p:nvSpPr>
                <p:cNvPr id="413" name="Arc 101"/>
                <p:cNvSpPr/>
                <p:nvPr/>
              </p:nvSpPr>
              <p:spPr>
                <a:xfrm rot="21361086">
                  <a:off x="268177" y="755318"/>
                  <a:ext cx="73411" cy="14220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604" y="6186"/>
                        <a:pt x="19080" y="13662"/>
                        <a:pt x="21600" y="21600"/>
                      </a:cubicBezTo>
                    </a:path>
                  </a:pathLst>
                </a:custGeom>
                <a:noFill/>
                <a:ln w="31750" cap="rnd">
                  <a:solidFill>
                    <a:srgbClr val="9FD4C2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2000">
                      <a:solidFill>
                        <a:srgbClr val="0E1126"/>
                      </a:solidFill>
                    </a:defRPr>
                  </a:pPr>
                </a:p>
              </p:txBody>
            </p:sp>
          </p:grpSp>
          <p:grpSp>
            <p:nvGrpSpPr>
              <p:cNvPr id="427" name="Group 102"/>
              <p:cNvGrpSpPr/>
              <p:nvPr/>
            </p:nvGrpSpPr>
            <p:grpSpPr>
              <a:xfrm>
                <a:off x="162572" y="127193"/>
                <a:ext cx="1503480" cy="1541722"/>
                <a:chOff x="0" y="0"/>
                <a:chExt cx="1503478" cy="1541720"/>
              </a:xfrm>
            </p:grpSpPr>
            <p:sp>
              <p:nvSpPr>
                <p:cNvPr id="415" name="Arc 103"/>
                <p:cNvSpPr/>
                <p:nvPr/>
              </p:nvSpPr>
              <p:spPr>
                <a:xfrm rot="4050822">
                  <a:off x="600958" y="159343"/>
                  <a:ext cx="514282" cy="51428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0" y="9671"/>
                        <a:pt x="9671" y="0"/>
                        <a:pt x="21600" y="0"/>
                      </a:cubicBezTo>
                    </a:path>
                  </a:pathLst>
                </a:custGeom>
                <a:noFill/>
                <a:ln w="31750" cap="rnd">
                  <a:solidFill>
                    <a:srgbClr val="003D50"/>
                  </a:solidFill>
                  <a:prstDash val="solid"/>
                  <a:miter lim="800000"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0E1126"/>
                      </a:solidFill>
                    </a:defRPr>
                  </a:pPr>
                </a:p>
              </p:txBody>
            </p:sp>
            <p:sp>
              <p:nvSpPr>
                <p:cNvPr id="416" name="Arc 104"/>
                <p:cNvSpPr/>
                <p:nvPr/>
              </p:nvSpPr>
              <p:spPr>
                <a:xfrm rot="4050822">
                  <a:off x="809873" y="642456"/>
                  <a:ext cx="497104" cy="51399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2044" y="389"/>
                        <a:pt x="21600" y="9945"/>
                        <a:pt x="21600" y="21600"/>
                      </a:cubicBezTo>
                    </a:path>
                  </a:pathLst>
                </a:custGeom>
                <a:noFill/>
                <a:ln w="31750" cap="rnd">
                  <a:solidFill>
                    <a:srgbClr val="385D9A"/>
                  </a:solidFill>
                  <a:prstDash val="solid"/>
                  <a:miter lim="800000"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0E1126"/>
                      </a:solidFill>
                    </a:defRPr>
                  </a:pPr>
                </a:p>
              </p:txBody>
            </p:sp>
            <p:sp>
              <p:nvSpPr>
                <p:cNvPr id="417" name="Arc 105"/>
                <p:cNvSpPr/>
                <p:nvPr/>
              </p:nvSpPr>
              <p:spPr>
                <a:xfrm rot="4050822">
                  <a:off x="313804" y="834775"/>
                  <a:ext cx="514282" cy="51428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0"/>
                      </a:moveTo>
                      <a:cubicBezTo>
                        <a:pt x="21600" y="11929"/>
                        <a:pt x="11929" y="21600"/>
                        <a:pt x="0" y="21600"/>
                      </a:cubicBezTo>
                    </a:path>
                  </a:pathLst>
                </a:custGeom>
                <a:noFill/>
                <a:ln w="31750" cap="rnd">
                  <a:solidFill>
                    <a:srgbClr val="3197A7"/>
                  </a:solidFill>
                  <a:prstDash val="solid"/>
                  <a:miter lim="800000"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0E1126"/>
                      </a:solidFill>
                    </a:defRPr>
                  </a:pPr>
                </a:p>
              </p:txBody>
            </p:sp>
            <p:sp>
              <p:nvSpPr>
                <p:cNvPr id="418" name="Text Box 4"/>
                <p:cNvSpPr txBox="1"/>
                <p:nvPr/>
              </p:nvSpPr>
              <p:spPr>
                <a:xfrm rot="4050822">
                  <a:off x="237229" y="1206757"/>
                  <a:ext cx="256287" cy="3133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36000" tIns="36000" rIns="36000" bIns="36000" numCol="1" anchor="ctr">
                  <a:spAutoFit/>
                </a:bodyPr>
                <a:lstStyle/>
                <a:p>
                  <a:pPr algn="ctr">
                    <a:defRPr sz="1600">
                      <a:solidFill>
                        <a:srgbClr val="0E1126"/>
                      </a:solidFill>
                    </a:defRPr>
                  </a:pPr>
                  <a:r>
                    <a:t>e</a:t>
                  </a:r>
                  <a:r>
                    <a:rPr baseline="30000"/>
                    <a:t>-</a:t>
                  </a:r>
                </a:p>
              </p:txBody>
            </p:sp>
            <p:sp>
              <p:nvSpPr>
                <p:cNvPr id="419" name="Arc 107"/>
                <p:cNvSpPr/>
                <p:nvPr/>
              </p:nvSpPr>
              <p:spPr>
                <a:xfrm rot="4050822">
                  <a:off x="120747" y="360219"/>
                  <a:ext cx="502656" cy="5025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1600"/>
                      </a:moveTo>
                      <a:lnTo>
                        <a:pt x="21600" y="21600"/>
                      </a:lnTo>
                      <a:cubicBezTo>
                        <a:pt x="9783" y="21336"/>
                        <a:pt x="266" y="11819"/>
                        <a:pt x="0" y="0"/>
                      </a:cubicBezTo>
                    </a:path>
                  </a:pathLst>
                </a:custGeom>
                <a:noFill/>
                <a:ln w="31750" cap="rnd">
                  <a:solidFill>
                    <a:srgbClr val="9FD4C2"/>
                  </a:solidFill>
                  <a:prstDash val="solid"/>
                  <a:miter lim="800000"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0E1126"/>
                      </a:solidFill>
                    </a:defRPr>
                  </a:pPr>
                </a:p>
              </p:txBody>
            </p:sp>
            <p:sp>
              <p:nvSpPr>
                <p:cNvPr id="420" name="Arc 108"/>
                <p:cNvSpPr/>
                <p:nvPr/>
              </p:nvSpPr>
              <p:spPr>
                <a:xfrm rot="6249830">
                  <a:off x="889675" y="163228"/>
                  <a:ext cx="73412" cy="1422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604" y="6186"/>
                        <a:pt x="19080" y="13662"/>
                        <a:pt x="21600" y="21600"/>
                      </a:cubicBezTo>
                    </a:path>
                  </a:pathLst>
                </a:custGeom>
                <a:noFill/>
                <a:ln w="31750" cap="rnd">
                  <a:solidFill>
                    <a:srgbClr val="013D5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2000">
                      <a:solidFill>
                        <a:srgbClr val="0E1126"/>
                      </a:solidFill>
                    </a:defRPr>
                  </a:pPr>
                </a:p>
              </p:txBody>
            </p:sp>
            <p:sp>
              <p:nvSpPr>
                <p:cNvPr id="421" name="Text Box 4"/>
                <p:cNvSpPr txBox="1"/>
                <p:nvPr/>
              </p:nvSpPr>
              <p:spPr>
                <a:xfrm rot="4050822">
                  <a:off x="65606" y="128527"/>
                  <a:ext cx="256287" cy="3133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36000" tIns="36000" rIns="36000" bIns="36000" numCol="1" anchor="ctr">
                  <a:spAutoFit/>
                </a:bodyPr>
                <a:lstStyle/>
                <a:p>
                  <a:pPr algn="ctr">
                    <a:defRPr sz="1600">
                      <a:solidFill>
                        <a:srgbClr val="0E1126"/>
                      </a:solidFill>
                    </a:defRPr>
                  </a:pPr>
                  <a:r>
                    <a:t>e</a:t>
                  </a:r>
                  <a:r>
                    <a:rPr baseline="30000"/>
                    <a:t>-</a:t>
                  </a:r>
                </a:p>
              </p:txBody>
            </p:sp>
            <p:sp>
              <p:nvSpPr>
                <p:cNvPr id="422" name="Text Box 4"/>
                <p:cNvSpPr txBox="1"/>
                <p:nvPr/>
              </p:nvSpPr>
              <p:spPr>
                <a:xfrm rot="4050822">
                  <a:off x="993870" y="21663"/>
                  <a:ext cx="256287" cy="3133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36000" tIns="36000" rIns="36000" bIns="36000" numCol="1" anchor="ctr">
                  <a:spAutoFit/>
                </a:bodyPr>
                <a:lstStyle/>
                <a:p>
                  <a:pPr algn="ctr">
                    <a:defRPr sz="1600">
                      <a:solidFill>
                        <a:srgbClr val="0E1126"/>
                      </a:solidFill>
                    </a:defRPr>
                  </a:pPr>
                  <a:r>
                    <a:t>e</a:t>
                  </a:r>
                  <a:r>
                    <a:rPr baseline="30000"/>
                    <a:t>-</a:t>
                  </a:r>
                </a:p>
              </p:txBody>
            </p:sp>
            <p:sp>
              <p:nvSpPr>
                <p:cNvPr id="423" name="Text Box 4"/>
                <p:cNvSpPr txBox="1"/>
                <p:nvPr/>
              </p:nvSpPr>
              <p:spPr>
                <a:xfrm rot="4050822">
                  <a:off x="1181585" y="1046471"/>
                  <a:ext cx="256287" cy="3133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36000" tIns="36000" rIns="36000" bIns="36000" numCol="1" anchor="ctr">
                  <a:spAutoFit/>
                </a:bodyPr>
                <a:lstStyle/>
                <a:p>
                  <a:pPr algn="ctr">
                    <a:defRPr sz="1600">
                      <a:solidFill>
                        <a:srgbClr val="0E1126"/>
                      </a:solidFill>
                    </a:defRPr>
                  </a:pPr>
                  <a:r>
                    <a:t>e</a:t>
                  </a:r>
                  <a:r>
                    <a:rPr baseline="30000"/>
                    <a:t>-</a:t>
                  </a:r>
                </a:p>
              </p:txBody>
            </p:sp>
            <p:sp>
              <p:nvSpPr>
                <p:cNvPr id="424" name="Arc 112"/>
                <p:cNvSpPr/>
                <p:nvPr/>
              </p:nvSpPr>
              <p:spPr>
                <a:xfrm rot="11832749">
                  <a:off x="1171820" y="960997"/>
                  <a:ext cx="73411" cy="14220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604" y="6186"/>
                        <a:pt x="19080" y="13662"/>
                        <a:pt x="21600" y="21600"/>
                      </a:cubicBezTo>
                    </a:path>
                  </a:pathLst>
                </a:custGeom>
                <a:noFill/>
                <a:ln w="31750" cap="rnd">
                  <a:solidFill>
                    <a:srgbClr val="385D9A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2000">
                      <a:solidFill>
                        <a:srgbClr val="0E1126"/>
                      </a:solidFill>
                    </a:defRPr>
                  </a:pPr>
                </a:p>
              </p:txBody>
            </p:sp>
            <p:sp>
              <p:nvSpPr>
                <p:cNvPr id="425" name="Arc 113"/>
                <p:cNvSpPr/>
                <p:nvPr/>
              </p:nvSpPr>
              <p:spPr>
                <a:xfrm rot="16982906">
                  <a:off x="463704" y="1198828"/>
                  <a:ext cx="73412" cy="14220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604" y="6186"/>
                        <a:pt x="19080" y="13662"/>
                        <a:pt x="21600" y="21600"/>
                      </a:cubicBezTo>
                    </a:path>
                  </a:pathLst>
                </a:custGeom>
                <a:noFill/>
                <a:ln w="31750" cap="rnd">
                  <a:solidFill>
                    <a:srgbClr val="3197A7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2000">
                      <a:solidFill>
                        <a:srgbClr val="0E1126"/>
                      </a:solidFill>
                    </a:defRPr>
                  </a:pPr>
                </a:p>
              </p:txBody>
            </p:sp>
            <p:sp>
              <p:nvSpPr>
                <p:cNvPr id="426" name="Arc 114"/>
                <p:cNvSpPr/>
                <p:nvPr/>
              </p:nvSpPr>
              <p:spPr>
                <a:xfrm rot="1107393">
                  <a:off x="187041" y="412535"/>
                  <a:ext cx="73412" cy="14220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604" y="6186"/>
                        <a:pt x="19080" y="13662"/>
                        <a:pt x="21600" y="21600"/>
                      </a:cubicBezTo>
                    </a:path>
                  </a:pathLst>
                </a:custGeom>
                <a:noFill/>
                <a:ln w="31750" cap="rnd">
                  <a:solidFill>
                    <a:srgbClr val="9FD4C2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2000">
                      <a:solidFill>
                        <a:srgbClr val="0E1126"/>
                      </a:solidFill>
                    </a:defRPr>
                  </a:pPr>
                </a:p>
              </p:txBody>
            </p:sp>
          </p:grpSp>
        </p:grpSp>
        <p:sp>
          <p:nvSpPr>
            <p:cNvPr id="429" name="Text Box 4"/>
            <p:cNvSpPr txBox="1"/>
            <p:nvPr/>
          </p:nvSpPr>
          <p:spPr>
            <a:xfrm>
              <a:off x="401937" y="699753"/>
              <a:ext cx="984311" cy="3713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1600">
                  <a:solidFill>
                    <a:srgbClr val="0E1126"/>
                  </a:solidFill>
                </a:defRPr>
              </a:pPr>
              <a:r>
                <a:t>Mn</a:t>
              </a:r>
              <a:r>
                <a:rPr baseline="-25000"/>
                <a:t>4</a:t>
              </a:r>
              <a:r>
                <a:t>CaO</a:t>
              </a:r>
              <a:r>
                <a:rPr baseline="-25000"/>
                <a:t>5</a:t>
              </a:r>
            </a:p>
          </p:txBody>
        </p:sp>
      </p:grpSp>
      <p:pic>
        <p:nvPicPr>
          <p:cNvPr id="431" name="Picture 123" descr="Picture 12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8448" y="4132484"/>
            <a:ext cx="2969660" cy="1762481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Straight Arrow Connector 128"/>
          <p:cNvSpPr/>
          <p:nvPr/>
        </p:nvSpPr>
        <p:spPr>
          <a:xfrm>
            <a:off x="3034956" y="3584023"/>
            <a:ext cx="1" cy="299208"/>
          </a:xfrm>
          <a:prstGeom prst="line">
            <a:avLst/>
          </a:prstGeom>
          <a:ln w="57150" cap="rnd">
            <a:solidFill>
              <a:srgbClr val="0E1126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AutoShape 2"/>
          <p:cNvSpPr/>
          <p:nvPr/>
        </p:nvSpPr>
        <p:spPr>
          <a:xfrm>
            <a:off x="5738943" y="2098375"/>
            <a:ext cx="714115" cy="1"/>
          </a:xfrm>
          <a:prstGeom prst="line">
            <a:avLst/>
          </a:prstGeom>
          <a:ln w="114300" cap="rnd">
            <a:solidFill>
              <a:srgbClr val="0E112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35" name="TextBox 33"/>
          <p:cNvSpPr txBox="1"/>
          <p:nvPr/>
        </p:nvSpPr>
        <p:spPr>
          <a:xfrm>
            <a:off x="1377047" y="1824053"/>
            <a:ext cx="3884563" cy="442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700"/>
              </a:lnSpc>
              <a:defRPr sz="2400">
                <a:solidFill>
                  <a:srgbClr val="0E1126"/>
                </a:solidFill>
              </a:defRPr>
            </a:lvl1pPr>
          </a:lstStyle>
          <a:p>
            <a:pPr/>
            <a:r>
              <a:t>Raw Fluorescence Data </a:t>
            </a:r>
          </a:p>
        </p:txBody>
      </p:sp>
      <p:sp>
        <p:nvSpPr>
          <p:cNvPr id="436" name="TextBox 34"/>
          <p:cNvSpPr txBox="1"/>
          <p:nvPr/>
        </p:nvSpPr>
        <p:spPr>
          <a:xfrm>
            <a:off x="7631751" y="1824053"/>
            <a:ext cx="2691013" cy="442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700"/>
              </a:lnSpc>
              <a:defRPr sz="2400">
                <a:solidFill>
                  <a:srgbClr val="0E1126"/>
                </a:solidFill>
              </a:defRPr>
            </a:lvl1pPr>
          </a:lstStyle>
          <a:p>
            <a:pPr/>
            <a:r>
              <a:t>Fourier Wavelets</a:t>
            </a:r>
          </a:p>
        </p:txBody>
      </p:sp>
      <p:sp>
        <p:nvSpPr>
          <p:cNvPr id="437" name="TextBox 50"/>
          <p:cNvSpPr txBox="1"/>
          <p:nvPr/>
        </p:nvSpPr>
        <p:spPr>
          <a:xfrm>
            <a:off x="2110604" y="1300649"/>
            <a:ext cx="797078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0E1126"/>
                </a:solidFill>
              </a:defRPr>
            </a:pPr>
            <a:r>
              <a:t>Sample Plots: </a:t>
            </a:r>
            <a:r>
              <a:rPr i="1"/>
              <a:t>Fragilariopsis cylindrus </a:t>
            </a:r>
            <a:r>
              <a:t>at 0°C and 0.6 µmol photons m</a:t>
            </a:r>
            <a:r>
              <a:rPr baseline="30000"/>
              <a:t>-2</a:t>
            </a:r>
            <a:r>
              <a:t>s</a:t>
            </a:r>
            <a:r>
              <a:rPr baseline="30000"/>
              <a:t>-1</a:t>
            </a:r>
          </a:p>
        </p:txBody>
      </p:sp>
      <p:sp>
        <p:nvSpPr>
          <p:cNvPr id="438" name="Slide Number Placeholder 51"/>
          <p:cNvSpPr txBox="1"/>
          <p:nvPr>
            <p:ph type="sldNum" sz="quarter" idx="2"/>
          </p:nvPr>
        </p:nvSpPr>
        <p:spPr>
          <a:xfrm>
            <a:off x="11912143" y="35242"/>
            <a:ext cx="279857" cy="29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39" name="Picture 30" descr="Picture 30"/>
          <p:cNvPicPr>
            <a:picLocks noChangeAspect="1"/>
          </p:cNvPicPr>
          <p:nvPr/>
        </p:nvPicPr>
        <p:blipFill>
          <a:blip r:embed="rId2">
            <a:extLst/>
          </a:blip>
          <a:srcRect l="0" t="0" r="54342" b="2038"/>
          <a:stretch>
            <a:fillRect/>
          </a:stretch>
        </p:blipFill>
        <p:spPr>
          <a:xfrm>
            <a:off x="518689" y="2053531"/>
            <a:ext cx="4966948" cy="426690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0" name="Picture 40" descr="Picture 40"/>
          <p:cNvPicPr>
            <a:picLocks noChangeAspect="1"/>
          </p:cNvPicPr>
          <p:nvPr/>
        </p:nvPicPr>
        <p:blipFill>
          <a:blip r:embed="rId2">
            <a:extLst/>
          </a:blip>
          <a:srcRect l="49436" t="0" r="1417" b="727"/>
          <a:stretch>
            <a:fillRect/>
          </a:stretch>
        </p:blipFill>
        <p:spPr>
          <a:xfrm>
            <a:off x="6440304" y="2081707"/>
            <a:ext cx="5346447" cy="43238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43" name="Rectangle 2"/>
          <p:cNvGrpSpPr/>
          <p:nvPr/>
        </p:nvGrpSpPr>
        <p:grpSpPr>
          <a:xfrm>
            <a:off x="-1" y="6620399"/>
            <a:ext cx="12192001" cy="237601"/>
            <a:chOff x="0" y="0"/>
            <a:chExt cx="12191999" cy="237599"/>
          </a:xfrm>
        </p:grpSpPr>
        <p:sp>
          <p:nvSpPr>
            <p:cNvPr id="441" name="Rectangle"/>
            <p:cNvSpPr/>
            <p:nvPr/>
          </p:nvSpPr>
          <p:spPr>
            <a:xfrm>
              <a:off x="-1" y="0"/>
              <a:ext cx="12192001" cy="237600"/>
            </a:xfrm>
            <a:prstGeom prst="rect">
              <a:avLst/>
            </a:prstGeom>
            <a:solidFill>
              <a:srgbClr val="0E1126"/>
            </a:solidFill>
            <a:ln w="19050" cap="flat">
              <a:solidFill>
                <a:srgbClr val="0E112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42" name="Roesch &amp; Schmidbauer, 2018. WaveletComp   Theis &amp; Meyer-Bäse, 2010. Biomedical Signal Analysis"/>
            <p:cNvSpPr txBox="1"/>
            <p:nvPr/>
          </p:nvSpPr>
          <p:spPr>
            <a:xfrm>
              <a:off x="55244" y="3229"/>
              <a:ext cx="12081511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Roesch &amp; Schmidbauer, 2018. WaveletComp 		Theis &amp; Meyer-Bäse, 2010. Biomedical Signal Analysis</a:t>
              </a:r>
            </a:p>
          </p:txBody>
        </p:sp>
      </p:grpSp>
      <p:sp>
        <p:nvSpPr>
          <p:cNvPr id="444" name="Title 1"/>
          <p:cNvSpPr txBox="1"/>
          <p:nvPr/>
        </p:nvSpPr>
        <p:spPr>
          <a:xfrm>
            <a:off x="883919" y="393951"/>
            <a:ext cx="10424162" cy="938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400">
              <a:lnSpc>
                <a:spcPct val="90000"/>
              </a:lnSpc>
              <a:defRPr sz="4800">
                <a:solidFill>
                  <a:srgbClr val="0E1126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Wavelet Transformation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Rectangle 11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47" name="Slide Number Placeholder 5"/>
          <p:cNvSpPr txBox="1"/>
          <p:nvPr>
            <p:ph type="sldNum" sz="quarter" idx="2"/>
          </p:nvPr>
        </p:nvSpPr>
        <p:spPr>
          <a:xfrm>
            <a:off x="11913359" y="35242"/>
            <a:ext cx="278641" cy="29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8" name="Rectangle 6"/>
          <p:cNvSpPr/>
          <p:nvPr/>
        </p:nvSpPr>
        <p:spPr>
          <a:xfrm>
            <a:off x="-1" y="6620399"/>
            <a:ext cx="12192001" cy="237601"/>
          </a:xfrm>
          <a:prstGeom prst="rect">
            <a:avLst/>
          </a:prstGeom>
          <a:solidFill>
            <a:srgbClr val="0E1126"/>
          </a:solidFill>
          <a:ln w="19050">
            <a:solidFill>
              <a:srgbClr val="0E1126"/>
            </a:solidFill>
            <a:miter/>
          </a:ln>
        </p:spPr>
        <p:txBody>
          <a:bodyPr lIns="45719" rIns="45719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</a:p>
        </p:txBody>
      </p:sp>
      <p:sp>
        <p:nvSpPr>
          <p:cNvPr id="449" name="TextBox 10"/>
          <p:cNvSpPr txBox="1"/>
          <p:nvPr/>
        </p:nvSpPr>
        <p:spPr>
          <a:xfrm>
            <a:off x="3142243" y="1278823"/>
            <a:ext cx="5904464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0E1126"/>
                </a:solidFill>
              </a:defRPr>
            </a:pPr>
            <a:r>
              <a:t>Sample Plot: </a:t>
            </a:r>
            <a:r>
              <a:rPr i="1"/>
              <a:t>Chlamydomonas priscuii </a:t>
            </a:r>
            <a:r>
              <a:t>at 8°C</a:t>
            </a:r>
          </a:p>
        </p:txBody>
      </p:sp>
      <p:pic>
        <p:nvPicPr>
          <p:cNvPr id="450" name="Picture 17" descr="Picture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9538" y="1712185"/>
            <a:ext cx="10046646" cy="4758939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Title 1"/>
          <p:cNvSpPr txBox="1"/>
          <p:nvPr/>
        </p:nvSpPr>
        <p:spPr>
          <a:xfrm>
            <a:off x="883919" y="393951"/>
            <a:ext cx="10424162" cy="938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400">
              <a:lnSpc>
                <a:spcPct val="90000"/>
              </a:lnSpc>
              <a:defRPr sz="4800">
                <a:solidFill>
                  <a:srgbClr val="0E1126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ChlF Periodicity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Picture 63" descr="Picture 6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6277" y="1893198"/>
            <a:ext cx="10956388" cy="4482159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Slide Number Placeholder 45"/>
          <p:cNvSpPr txBox="1"/>
          <p:nvPr>
            <p:ph type="sldNum" sz="quarter" idx="2"/>
          </p:nvPr>
        </p:nvSpPr>
        <p:spPr>
          <a:xfrm>
            <a:off x="11911014" y="35242"/>
            <a:ext cx="280986" cy="29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5" name="Rectangle 2"/>
          <p:cNvSpPr/>
          <p:nvPr/>
        </p:nvSpPr>
        <p:spPr>
          <a:xfrm>
            <a:off x="-1" y="6620399"/>
            <a:ext cx="12192001" cy="237601"/>
          </a:xfrm>
          <a:prstGeom prst="rect">
            <a:avLst/>
          </a:prstGeom>
          <a:solidFill>
            <a:srgbClr val="0E1126"/>
          </a:solidFill>
          <a:ln w="19050">
            <a:solidFill>
              <a:srgbClr val="0E1126"/>
            </a:solidFill>
            <a:miter/>
          </a:ln>
        </p:spPr>
        <p:txBody>
          <a:bodyPr lIns="45719" rIns="45719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</a:p>
        </p:txBody>
      </p:sp>
      <p:sp>
        <p:nvSpPr>
          <p:cNvPr id="456" name="TextBox 68"/>
          <p:cNvSpPr txBox="1"/>
          <p:nvPr/>
        </p:nvSpPr>
        <p:spPr>
          <a:xfrm>
            <a:off x="2406034" y="1278823"/>
            <a:ext cx="7376875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0E1126"/>
                </a:solidFill>
              </a:defRPr>
            </a:pPr>
            <a:r>
              <a:t>Sample Plot: </a:t>
            </a:r>
            <a:r>
              <a:rPr i="1"/>
              <a:t>Chlamydomonas priscuii </a:t>
            </a:r>
            <a:r>
              <a:t>at 8°C &amp; 0.7 µmol photons m</a:t>
            </a:r>
            <a:r>
              <a:rPr baseline="30000"/>
              <a:t>-2</a:t>
            </a:r>
            <a:r>
              <a:t>s</a:t>
            </a:r>
            <a:r>
              <a:rPr baseline="30000"/>
              <a:t>-1</a:t>
            </a:r>
            <a:r>
              <a:t> </a:t>
            </a:r>
          </a:p>
        </p:txBody>
      </p:sp>
      <p:sp>
        <p:nvSpPr>
          <p:cNvPr id="457" name="Arc 71"/>
          <p:cNvSpPr/>
          <p:nvPr/>
        </p:nvSpPr>
        <p:spPr>
          <a:xfrm>
            <a:off x="8323526" y="4466454"/>
            <a:ext cx="480647" cy="533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9671" y="21600"/>
                  <a:pt x="0" y="11929"/>
                  <a:pt x="0" y="0"/>
                </a:cubicBezTo>
              </a:path>
            </a:pathLst>
          </a:custGeom>
          <a:ln w="22225" cap="rnd">
            <a:solidFill>
              <a:srgbClr val="0E1126"/>
            </a:solidFill>
            <a:miter/>
            <a:headEnd type="triangle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458" name="TextBox 72"/>
          <p:cNvSpPr txBox="1"/>
          <p:nvPr/>
        </p:nvSpPr>
        <p:spPr>
          <a:xfrm>
            <a:off x="8855611" y="4630559"/>
            <a:ext cx="2439023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Loss of synchronization due to energetically wasteful recombinations</a:t>
            </a:r>
          </a:p>
        </p:txBody>
      </p:sp>
      <p:sp>
        <p:nvSpPr>
          <p:cNvPr id="459" name="Title 1"/>
          <p:cNvSpPr txBox="1"/>
          <p:nvPr/>
        </p:nvSpPr>
        <p:spPr>
          <a:xfrm>
            <a:off x="883919" y="393951"/>
            <a:ext cx="10424162" cy="938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400">
              <a:lnSpc>
                <a:spcPct val="90000"/>
              </a:lnSpc>
              <a:defRPr sz="4800">
                <a:solidFill>
                  <a:srgbClr val="0E1126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Duration of Cycling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lide Number Placeholder 1"/>
          <p:cNvSpPr txBox="1"/>
          <p:nvPr>
            <p:ph type="sldNum" sz="quarter" idx="2"/>
          </p:nvPr>
        </p:nvSpPr>
        <p:spPr>
          <a:xfrm>
            <a:off x="11917526" y="35242"/>
            <a:ext cx="274475" cy="29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2" name="TextBox 3"/>
          <p:cNvSpPr txBox="1"/>
          <p:nvPr/>
        </p:nvSpPr>
        <p:spPr>
          <a:xfrm>
            <a:off x="1193560" y="539754"/>
            <a:ext cx="9804877" cy="77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400">
                <a:solidFill>
                  <a:srgbClr val="0E1126"/>
                </a:solidFill>
              </a:defRPr>
            </a:pPr>
            <a:r>
              <a:t>Individual strains sustain ChlF oscillations longer under measurement at </a:t>
            </a:r>
            <a:r>
              <a:rPr b="1"/>
              <a:t>higher</a:t>
            </a:r>
            <a:r>
              <a:t> light levels &amp; </a:t>
            </a:r>
            <a:r>
              <a:rPr b="1"/>
              <a:t>lower</a:t>
            </a:r>
            <a:r>
              <a:t> temperatures</a:t>
            </a:r>
          </a:p>
        </p:txBody>
      </p:sp>
      <p:sp>
        <p:nvSpPr>
          <p:cNvPr id="463" name="Rectangle 6"/>
          <p:cNvSpPr/>
          <p:nvPr/>
        </p:nvSpPr>
        <p:spPr>
          <a:xfrm>
            <a:off x="-1" y="6620399"/>
            <a:ext cx="12192001" cy="237601"/>
          </a:xfrm>
          <a:prstGeom prst="rect">
            <a:avLst/>
          </a:prstGeom>
          <a:solidFill>
            <a:srgbClr val="0E1126"/>
          </a:solidFill>
          <a:ln w="19050">
            <a:solidFill>
              <a:srgbClr val="0E1126"/>
            </a:solidFill>
            <a:miter/>
          </a:ln>
        </p:spPr>
        <p:txBody>
          <a:bodyPr lIns="45719" rIns="45719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</a:p>
        </p:txBody>
      </p:sp>
      <p:pic>
        <p:nvPicPr>
          <p:cNvPr id="464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16834" y="1545382"/>
            <a:ext cx="8755967" cy="48968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TextBox 8"/>
          <p:cNvSpPr txBox="1"/>
          <p:nvPr/>
        </p:nvSpPr>
        <p:spPr>
          <a:xfrm>
            <a:off x="2277697" y="539754"/>
            <a:ext cx="7636604" cy="77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400">
                <a:solidFill>
                  <a:srgbClr val="0E1126"/>
                </a:solidFill>
              </a:defRPr>
            </a:pPr>
            <a:r>
              <a:t>Polar strains exhibited synchronous cycling under a </a:t>
            </a:r>
            <a:r>
              <a:rPr b="1"/>
              <a:t>broader</a:t>
            </a:r>
            <a:r>
              <a:t> range of conditions</a:t>
            </a:r>
          </a:p>
        </p:txBody>
      </p:sp>
      <p:sp>
        <p:nvSpPr>
          <p:cNvPr id="467" name="Slide Number Placeholder 13"/>
          <p:cNvSpPr txBox="1"/>
          <p:nvPr>
            <p:ph type="sldNum" sz="quarter" idx="2"/>
          </p:nvPr>
        </p:nvSpPr>
        <p:spPr>
          <a:xfrm>
            <a:off x="11910841" y="35242"/>
            <a:ext cx="281160" cy="29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8" name="Rectangle 5"/>
          <p:cNvSpPr/>
          <p:nvPr/>
        </p:nvSpPr>
        <p:spPr>
          <a:xfrm>
            <a:off x="-1" y="6620399"/>
            <a:ext cx="12192001" cy="237601"/>
          </a:xfrm>
          <a:prstGeom prst="rect">
            <a:avLst/>
          </a:prstGeom>
          <a:solidFill>
            <a:srgbClr val="0E1126"/>
          </a:solidFill>
          <a:ln w="19050">
            <a:solidFill>
              <a:srgbClr val="0E1126"/>
            </a:solidFill>
            <a:miter/>
          </a:ln>
        </p:spPr>
        <p:txBody>
          <a:bodyPr lIns="45719" rIns="45719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</a:p>
        </p:txBody>
      </p:sp>
      <p:pic>
        <p:nvPicPr>
          <p:cNvPr id="469" name="Picture 14" descr="Picture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1588" y="1782680"/>
            <a:ext cx="11064475" cy="44257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TextBox 8"/>
          <p:cNvSpPr txBox="1"/>
          <p:nvPr/>
        </p:nvSpPr>
        <p:spPr>
          <a:xfrm>
            <a:off x="2339237" y="506907"/>
            <a:ext cx="7513525" cy="77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400">
                <a:solidFill>
                  <a:srgbClr val="0E1126"/>
                </a:solidFill>
              </a:defRPr>
            </a:pPr>
            <a:r>
              <a:t>Polar strains sustained </a:t>
            </a:r>
            <a:r>
              <a:rPr b="1"/>
              <a:t>longer</a:t>
            </a:r>
            <a:r>
              <a:t> cycling under low light &amp; comparable temperatures</a:t>
            </a:r>
          </a:p>
        </p:txBody>
      </p:sp>
      <p:sp>
        <p:nvSpPr>
          <p:cNvPr id="472" name="Slide Number Placeholder 13"/>
          <p:cNvSpPr txBox="1"/>
          <p:nvPr>
            <p:ph type="sldNum" sz="quarter" idx="2"/>
          </p:nvPr>
        </p:nvSpPr>
        <p:spPr>
          <a:xfrm>
            <a:off x="11922127" y="35242"/>
            <a:ext cx="269873" cy="29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3" name="Rectangle 7"/>
          <p:cNvSpPr/>
          <p:nvPr/>
        </p:nvSpPr>
        <p:spPr>
          <a:xfrm>
            <a:off x="0" y="6620399"/>
            <a:ext cx="12192001" cy="237601"/>
          </a:xfrm>
          <a:prstGeom prst="rect">
            <a:avLst/>
          </a:prstGeom>
          <a:solidFill>
            <a:srgbClr val="0E1126"/>
          </a:solidFill>
          <a:ln w="19050">
            <a:solidFill>
              <a:srgbClr val="0E1126"/>
            </a:solidFill>
            <a:miter/>
          </a:ln>
        </p:spPr>
        <p:txBody>
          <a:bodyPr lIns="45719" rIns="45719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</a:p>
        </p:txBody>
      </p:sp>
      <p:pic>
        <p:nvPicPr>
          <p:cNvPr id="474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6440" y="1563387"/>
            <a:ext cx="10772337" cy="47877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12470" t="2507" r="5397" b="17279"/>
          <a:stretch>
            <a:fillRect/>
          </a:stretch>
        </p:blipFill>
        <p:spPr>
          <a:xfrm>
            <a:off x="-1" y="-1"/>
            <a:ext cx="12192002" cy="6858002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Slide Number Placeholder 1"/>
          <p:cNvSpPr txBox="1"/>
          <p:nvPr>
            <p:ph type="sldNum" sz="quarter" idx="2"/>
          </p:nvPr>
        </p:nvSpPr>
        <p:spPr>
          <a:xfrm>
            <a:off x="11905458" y="35242"/>
            <a:ext cx="286542" cy="29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480" name="Rectangle 3"/>
          <p:cNvGrpSpPr/>
          <p:nvPr/>
        </p:nvGrpSpPr>
        <p:grpSpPr>
          <a:xfrm>
            <a:off x="0" y="6617969"/>
            <a:ext cx="12192000" cy="240031"/>
            <a:chOff x="0" y="0"/>
            <a:chExt cx="12192000" cy="240029"/>
          </a:xfrm>
        </p:grpSpPr>
        <p:sp>
          <p:nvSpPr>
            <p:cNvPr id="478" name="Rectangle"/>
            <p:cNvSpPr/>
            <p:nvPr/>
          </p:nvSpPr>
          <p:spPr>
            <a:xfrm>
              <a:off x="0" y="0"/>
              <a:ext cx="12192000" cy="240030"/>
            </a:xfrm>
            <a:prstGeom prst="rect">
              <a:avLst/>
            </a:prstGeom>
            <a:solidFill>
              <a:srgbClr val="0E1126"/>
            </a:solidFill>
            <a:ln w="19050" cap="flat">
              <a:solidFill>
                <a:srgbClr val="0E112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9" name="Phytoplankton Bloom extending over 500 000 km2 in the Barents Sea, 2022. Copernicus"/>
            <p:cNvSpPr txBox="1"/>
            <p:nvPr/>
          </p:nvSpPr>
          <p:spPr>
            <a:xfrm>
              <a:off x="55244" y="4445"/>
              <a:ext cx="12081512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r">
                <a:defRPr sz="1000">
                  <a:solidFill>
                    <a:srgbClr val="FFFFFF"/>
                  </a:solidFill>
                </a:defRPr>
              </a:pPr>
              <a:r>
                <a:t>Phytoplankton Bloom extending over 500 000 km</a:t>
              </a:r>
              <a:r>
                <a:rPr baseline="30000"/>
                <a:t>2</a:t>
              </a:r>
              <a:r>
                <a:t> in the Barents Sea, 2022. Copernicus</a:t>
              </a:r>
            </a:p>
          </p:txBody>
        </p:sp>
      </p:grpSp>
      <p:grpSp>
        <p:nvGrpSpPr>
          <p:cNvPr id="491" name="Group 4"/>
          <p:cNvGrpSpPr/>
          <p:nvPr/>
        </p:nvGrpSpPr>
        <p:grpSpPr>
          <a:xfrm>
            <a:off x="1034967" y="1177174"/>
            <a:ext cx="10119037" cy="4503651"/>
            <a:chOff x="0" y="0"/>
            <a:chExt cx="10119035" cy="4503649"/>
          </a:xfrm>
        </p:grpSpPr>
        <p:grpSp>
          <p:nvGrpSpPr>
            <p:cNvPr id="483" name="AutoShape 3"/>
            <p:cNvGrpSpPr/>
            <p:nvPr/>
          </p:nvGrpSpPr>
          <p:grpSpPr>
            <a:xfrm>
              <a:off x="-1" y="-1"/>
              <a:ext cx="10119037" cy="4503651"/>
              <a:chOff x="0" y="0"/>
              <a:chExt cx="10119035" cy="4503649"/>
            </a:xfrm>
          </p:grpSpPr>
          <p:sp>
            <p:nvSpPr>
              <p:cNvPr id="481" name="Rectangle"/>
              <p:cNvSpPr/>
              <p:nvPr/>
            </p:nvSpPr>
            <p:spPr>
              <a:xfrm>
                <a:off x="-1" y="-1"/>
                <a:ext cx="10119037" cy="4503651"/>
              </a:xfrm>
              <a:prstGeom prst="rect">
                <a:avLst/>
              </a:prstGeom>
              <a:solidFill>
                <a:srgbClr val="0E1126">
                  <a:alpha val="8980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ctr"/>
              </a:p>
            </p:txBody>
          </p:sp>
          <p:sp>
            <p:nvSpPr>
              <p:cNvPr id="482" name="Polar phytoplankton exhibit the capacity to suppress energetically wasteful charge recombinations &amp; sustain energetically efficient photosynthesis under extremely low light"/>
              <p:cNvSpPr txBox="1"/>
              <p:nvPr/>
            </p:nvSpPr>
            <p:spPr>
              <a:xfrm>
                <a:off x="314279" y="3325429"/>
                <a:ext cx="9490477" cy="10439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b">
                <a:spAutoFit/>
              </a:bodyPr>
              <a:lstStyle>
                <a:lvl1pPr algn="ctr">
                  <a:defRPr sz="22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Polar phytoplankton exhibit the capacity to suppress energetically wasteful charge recombinations &amp; sustain energetically efficient photosynthesis under extremely low light</a:t>
                </a:r>
              </a:p>
            </p:txBody>
          </p:sp>
        </p:grpSp>
        <p:grpSp>
          <p:nvGrpSpPr>
            <p:cNvPr id="490" name="Group 6"/>
            <p:cNvGrpSpPr/>
            <p:nvPr/>
          </p:nvGrpSpPr>
          <p:grpSpPr>
            <a:xfrm>
              <a:off x="1264441" y="323423"/>
              <a:ext cx="7590153" cy="2493757"/>
              <a:chOff x="0" y="0"/>
              <a:chExt cx="7590151" cy="2493756"/>
            </a:xfrm>
          </p:grpSpPr>
          <p:sp>
            <p:nvSpPr>
              <p:cNvPr id="484" name="TextBox 6"/>
              <p:cNvSpPr txBox="1"/>
              <p:nvPr/>
            </p:nvSpPr>
            <p:spPr>
              <a:xfrm>
                <a:off x="738904" y="963477"/>
                <a:ext cx="6851248" cy="533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Polar strains exhibit significant cycling across a broader range of conditions than temperate strains</a:t>
                </a:r>
              </a:p>
            </p:txBody>
          </p:sp>
          <p:sp>
            <p:nvSpPr>
              <p:cNvPr id="485" name="TextBox 9"/>
              <p:cNvSpPr txBox="1"/>
              <p:nvPr/>
            </p:nvSpPr>
            <p:spPr>
              <a:xfrm>
                <a:off x="0" y="911798"/>
                <a:ext cx="553269" cy="6629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algn="ctr">
                  <a:lnSpc>
                    <a:spcPts val="5000"/>
                  </a:lnSpc>
                  <a:defRPr b="1" spc="320" sz="4400">
                    <a:solidFill>
                      <a:srgbClr val="FFFFFF"/>
                    </a:solidFill>
                    <a:latin typeface="Palatino"/>
                    <a:ea typeface="Palatino"/>
                    <a:cs typeface="Palatino"/>
                    <a:sym typeface="Palatino"/>
                  </a:defRPr>
                </a:lvl1pPr>
              </a:lstStyle>
              <a:p>
                <a:pPr/>
                <a:r>
                  <a:t>2</a:t>
                </a:r>
              </a:p>
            </p:txBody>
          </p:sp>
          <p:sp>
            <p:nvSpPr>
              <p:cNvPr id="486" name="TextBox 7"/>
              <p:cNvSpPr txBox="1"/>
              <p:nvPr/>
            </p:nvSpPr>
            <p:spPr>
              <a:xfrm>
                <a:off x="722505" y="1883338"/>
                <a:ext cx="6855912" cy="533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Under low light &amp; comparable temperatures, polar strains sustain longer synchronous cycling than temperate strains</a:t>
                </a:r>
              </a:p>
            </p:txBody>
          </p:sp>
          <p:sp>
            <p:nvSpPr>
              <p:cNvPr id="487" name="TextBox 10"/>
              <p:cNvSpPr txBox="1"/>
              <p:nvPr/>
            </p:nvSpPr>
            <p:spPr>
              <a:xfrm>
                <a:off x="0" y="1830777"/>
                <a:ext cx="553269" cy="6629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algn="ctr">
                  <a:lnSpc>
                    <a:spcPts val="5000"/>
                  </a:lnSpc>
                  <a:defRPr b="1" spc="320" sz="4400">
                    <a:solidFill>
                      <a:srgbClr val="FFFFFF"/>
                    </a:solidFill>
                    <a:latin typeface="Palatino"/>
                    <a:ea typeface="Palatino"/>
                    <a:cs typeface="Palatino"/>
                    <a:sym typeface="Palatino"/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  <p:sp>
            <p:nvSpPr>
              <p:cNvPr id="488" name="TextBox 5"/>
              <p:cNvSpPr txBox="1"/>
              <p:nvPr/>
            </p:nvSpPr>
            <p:spPr>
              <a:xfrm>
                <a:off x="729503" y="48089"/>
                <a:ext cx="6851247" cy="533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Within strains, longer cycling was observed at higher light levels and colder temperatures</a:t>
                </a:r>
              </a:p>
            </p:txBody>
          </p:sp>
          <p:sp>
            <p:nvSpPr>
              <p:cNvPr id="489" name="TextBox 9"/>
              <p:cNvSpPr txBox="1"/>
              <p:nvPr/>
            </p:nvSpPr>
            <p:spPr>
              <a:xfrm>
                <a:off x="0" y="0"/>
                <a:ext cx="553269" cy="6629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algn="ctr">
                  <a:lnSpc>
                    <a:spcPts val="5000"/>
                  </a:lnSpc>
                  <a:defRPr b="1" spc="320" sz="4400">
                    <a:solidFill>
                      <a:srgbClr val="FFFFFF"/>
                    </a:solidFill>
                    <a:latin typeface="Palatino"/>
                    <a:ea typeface="Palatino"/>
                    <a:cs typeface="Palatino"/>
                    <a:sym typeface="Palatino"/>
                  </a:defRPr>
                </a:lvl1pPr>
              </a:lstStyle>
              <a:p>
                <a:pPr/>
                <a:r>
                  <a:t>1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Picture 14" descr="Picture 14"/>
          <p:cNvPicPr>
            <a:picLocks noChangeAspect="1"/>
          </p:cNvPicPr>
          <p:nvPr/>
        </p:nvPicPr>
        <p:blipFill>
          <a:blip r:embed="rId2">
            <a:extLst/>
          </a:blip>
          <a:srcRect l="0" t="0" r="0" b="156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94" name="Slide Number Placeholder 10"/>
          <p:cNvSpPr txBox="1"/>
          <p:nvPr>
            <p:ph type="sldNum" sz="quarter" idx="2"/>
          </p:nvPr>
        </p:nvSpPr>
        <p:spPr>
          <a:xfrm>
            <a:off x="11910841" y="35242"/>
            <a:ext cx="281160" cy="29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97" name="AutoShape 3"/>
          <p:cNvGrpSpPr/>
          <p:nvPr/>
        </p:nvGrpSpPr>
        <p:grpSpPr>
          <a:xfrm>
            <a:off x="1036481" y="1586697"/>
            <a:ext cx="10119037" cy="4629861"/>
            <a:chOff x="0" y="0"/>
            <a:chExt cx="10119035" cy="4629860"/>
          </a:xfrm>
        </p:grpSpPr>
        <p:sp>
          <p:nvSpPr>
            <p:cNvPr id="495" name="Rectangle"/>
            <p:cNvSpPr/>
            <p:nvPr/>
          </p:nvSpPr>
          <p:spPr>
            <a:xfrm>
              <a:off x="-1" y="-1"/>
              <a:ext cx="10119037" cy="4629862"/>
            </a:xfrm>
            <a:prstGeom prst="rect">
              <a:avLst/>
            </a:prstGeom>
            <a:solidFill>
              <a:srgbClr val="0E1126">
                <a:alpha val="8980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200"/>
              </a:pPr>
            </a:p>
          </p:txBody>
        </p:sp>
        <p:sp>
          <p:nvSpPr>
            <p:cNvPr id="496" name="I thank my supervisor:…"/>
            <p:cNvSpPr txBox="1"/>
            <p:nvPr/>
          </p:nvSpPr>
          <p:spPr>
            <a:xfrm>
              <a:off x="45719" y="-1"/>
              <a:ext cx="10027597" cy="3596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ts val="2900"/>
                </a:lnSpc>
                <a:spcBef>
                  <a:spcPts val="300"/>
                </a:spcBef>
                <a:defRPr sz="1600">
                  <a:solidFill>
                    <a:srgbClr val="F7F7F7"/>
                  </a:solidFill>
                </a:defRPr>
              </a:pPr>
              <a:r>
                <a:t>I thank my supervisor:</a:t>
              </a:r>
            </a:p>
            <a:p>
              <a:pPr algn="ctr">
                <a:defRPr sz="2400">
                  <a:solidFill>
                    <a:srgbClr val="F7F7F7"/>
                  </a:solidFill>
                </a:defRPr>
              </a:pPr>
              <a:r>
                <a:t>Dr. Douglas A. Campbell</a:t>
              </a:r>
            </a:p>
            <a:p>
              <a:pPr algn="ctr">
                <a:defRPr sz="1200">
                  <a:solidFill>
                    <a:srgbClr val="F7F7F7"/>
                  </a:solidFill>
                </a:defRPr>
              </a:pPr>
            </a:p>
            <a:p>
              <a:pPr algn="ctr">
                <a:defRPr sz="1200">
                  <a:solidFill>
                    <a:srgbClr val="F7F7F7"/>
                  </a:solidFill>
                </a:defRPr>
              </a:pPr>
            </a:p>
            <a:p>
              <a:pPr algn="ctr">
                <a:lnSpc>
                  <a:spcPts val="2500"/>
                </a:lnSpc>
                <a:defRPr sz="1600">
                  <a:solidFill>
                    <a:srgbClr val="F7F7F7"/>
                  </a:solidFill>
                </a:defRPr>
              </a:pPr>
              <a:r>
                <a:t>as well as Campbell Lab members:</a:t>
              </a:r>
            </a:p>
            <a:p>
              <a:pPr algn="ctr">
                <a:lnSpc>
                  <a:spcPts val="2500"/>
                </a:lnSpc>
                <a:defRPr sz="1600">
                  <a:solidFill>
                    <a:srgbClr val="F7F7F7"/>
                  </a:solidFill>
                </a:defRPr>
              </a:pPr>
              <a:r>
                <a:t>Dr. Maximilian Berthold, Dr. Sylwia Sliwinska-Wilczewska, Naaman Omar,</a:t>
              </a:r>
            </a:p>
            <a:p>
              <a:pPr algn="ctr">
                <a:lnSpc>
                  <a:spcPts val="2500"/>
                </a:lnSpc>
                <a:defRPr sz="1600">
                  <a:solidFill>
                    <a:srgbClr val="F7F7F7"/>
                  </a:solidFill>
                </a:defRPr>
              </a:pPr>
              <a:r>
                <a:t> Mireille Savoie, &amp; Miranda Corkum</a:t>
              </a:r>
            </a:p>
            <a:p>
              <a:pPr algn="ctr">
                <a:defRPr sz="1200">
                  <a:solidFill>
                    <a:srgbClr val="F7F7F7"/>
                  </a:solidFill>
                </a:defRPr>
              </a:pPr>
            </a:p>
            <a:p>
              <a:pPr algn="ctr">
                <a:defRPr sz="1200">
                  <a:solidFill>
                    <a:srgbClr val="F7F7F7"/>
                  </a:solidFill>
                </a:defRPr>
              </a:pPr>
            </a:p>
            <a:p>
              <a:pPr algn="ctr">
                <a:lnSpc>
                  <a:spcPts val="2500"/>
                </a:lnSpc>
                <a:defRPr sz="1600">
                  <a:solidFill>
                    <a:srgbClr val="F7F7F7"/>
                  </a:solidFill>
                </a:defRPr>
              </a:pPr>
              <a:r>
                <a:t>and our partners at </a:t>
              </a:r>
            </a:p>
            <a:p>
              <a:pPr algn="ctr">
                <a:lnSpc>
                  <a:spcPts val="2500"/>
                </a:lnSpc>
                <a:defRPr sz="1600">
                  <a:solidFill>
                    <a:srgbClr val="F7F7F7"/>
                  </a:solidFill>
                </a:defRPr>
              </a:pPr>
              <a:r>
                <a:t>The International Research Laboratory Takuvik at Université de Laval</a:t>
              </a:r>
            </a:p>
            <a:p>
              <a:pPr algn="ctr">
                <a:lnSpc>
                  <a:spcPts val="2500"/>
                </a:lnSpc>
                <a:defRPr sz="1600">
                  <a:solidFill>
                    <a:srgbClr val="F7F7F7"/>
                  </a:solidFill>
                </a:defRPr>
              </a:pPr>
              <a:r>
                <a:t> &amp; Cvetkovska Lab at the University of Ottawa </a:t>
              </a:r>
            </a:p>
          </p:txBody>
        </p:sp>
      </p:grpSp>
      <p:sp>
        <p:nvSpPr>
          <p:cNvPr id="498" name="Freeform 5"/>
          <p:cNvSpPr/>
          <p:nvPr/>
        </p:nvSpPr>
        <p:spPr>
          <a:xfrm>
            <a:off x="1036481" y="5244675"/>
            <a:ext cx="2268986" cy="97188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>
              <a:defRPr sz="1200"/>
            </a:pPr>
          </a:p>
        </p:txBody>
      </p:sp>
      <p:sp>
        <p:nvSpPr>
          <p:cNvPr id="499" name="Freeform 6"/>
          <p:cNvSpPr/>
          <p:nvPr/>
        </p:nvSpPr>
        <p:spPr>
          <a:xfrm>
            <a:off x="3947807" y="5244677"/>
            <a:ext cx="1413168" cy="95749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>
              <a:defRPr sz="1200"/>
            </a:pPr>
          </a:p>
        </p:txBody>
      </p:sp>
      <p:sp>
        <p:nvSpPr>
          <p:cNvPr id="500" name="Freeform 7"/>
          <p:cNvSpPr/>
          <p:nvPr/>
        </p:nvSpPr>
        <p:spPr>
          <a:xfrm>
            <a:off x="10140312" y="5244675"/>
            <a:ext cx="994965" cy="92575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>
              <a:defRPr sz="1200"/>
            </a:pPr>
          </a:p>
        </p:txBody>
      </p:sp>
      <p:sp>
        <p:nvSpPr>
          <p:cNvPr id="501" name="Freeform 8"/>
          <p:cNvSpPr/>
          <p:nvPr/>
        </p:nvSpPr>
        <p:spPr>
          <a:xfrm>
            <a:off x="6002323" y="5311344"/>
            <a:ext cx="1929541" cy="838547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>
              <a:defRPr sz="1200"/>
            </a:pPr>
          </a:p>
        </p:txBody>
      </p:sp>
      <p:sp>
        <p:nvSpPr>
          <p:cNvPr id="502" name="Freeform 9"/>
          <p:cNvSpPr/>
          <p:nvPr/>
        </p:nvSpPr>
        <p:spPr>
          <a:xfrm>
            <a:off x="8573213" y="5244675"/>
            <a:ext cx="925750" cy="92575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>
              <a:defRPr sz="1200"/>
            </a:pPr>
          </a:p>
        </p:txBody>
      </p:sp>
      <p:sp>
        <p:nvSpPr>
          <p:cNvPr id="503" name="Title 1"/>
          <p:cNvSpPr txBox="1"/>
          <p:nvPr/>
        </p:nvSpPr>
        <p:spPr>
          <a:xfrm>
            <a:off x="883919" y="393951"/>
            <a:ext cx="10424162" cy="938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400">
              <a:lnSpc>
                <a:spcPct val="90000"/>
              </a:lnSpc>
              <a:defRPr sz="4800">
                <a:solidFill>
                  <a:srgbClr val="0E1126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Acknowledgements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3835" t="18531" r="3835" b="29508"/>
          <a:stretch>
            <a:fillRect/>
          </a:stretch>
        </p:blipFill>
        <p:spPr>
          <a:xfrm>
            <a:off x="1254850" y="0"/>
            <a:ext cx="10937151" cy="6857999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Slide Number Placeholder 6"/>
          <p:cNvSpPr txBox="1"/>
          <p:nvPr>
            <p:ph type="sldNum" sz="quarter" idx="2"/>
          </p:nvPr>
        </p:nvSpPr>
        <p:spPr>
          <a:xfrm>
            <a:off x="11988542" y="35242"/>
            <a:ext cx="203458" cy="29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04" name="Rectangle 1"/>
          <p:cNvGrpSpPr/>
          <p:nvPr/>
        </p:nvGrpSpPr>
        <p:grpSpPr>
          <a:xfrm>
            <a:off x="0" y="6617969"/>
            <a:ext cx="12192000" cy="240031"/>
            <a:chOff x="0" y="0"/>
            <a:chExt cx="12192000" cy="240029"/>
          </a:xfrm>
        </p:grpSpPr>
        <p:sp>
          <p:nvSpPr>
            <p:cNvPr id="102" name="Rectangle"/>
            <p:cNvSpPr/>
            <p:nvPr/>
          </p:nvSpPr>
          <p:spPr>
            <a:xfrm>
              <a:off x="0" y="0"/>
              <a:ext cx="12192000" cy="240030"/>
            </a:xfrm>
            <a:prstGeom prst="rect">
              <a:avLst/>
            </a:prstGeom>
            <a:solidFill>
              <a:srgbClr val="0E1126"/>
            </a:solidFill>
            <a:ln w="19050" cap="flat">
              <a:solidFill>
                <a:srgbClr val="0E112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3" name="Ardyna &amp; Arrigo, 2020. Nature Climate Change  Phytoplankton Bloom in the Barents Sea, Joshua Stevens, NASA"/>
            <p:cNvSpPr txBox="1"/>
            <p:nvPr/>
          </p:nvSpPr>
          <p:spPr>
            <a:xfrm>
              <a:off x="55244" y="4445"/>
              <a:ext cx="12081512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r">
                <a:defRPr sz="1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 Ardyna &amp; Arrigo, 2020. Nature Climate Change		Phytoplankton Bloom in the Barents Sea, Joshua Stevens, NASA</a:t>
              </a:r>
            </a:p>
          </p:txBody>
        </p:sp>
      </p:grpSp>
      <p:sp>
        <p:nvSpPr>
          <p:cNvPr id="105" name="Rectangle 3"/>
          <p:cNvSpPr/>
          <p:nvPr/>
        </p:nvSpPr>
        <p:spPr>
          <a:xfrm>
            <a:off x="-1" y="0"/>
            <a:ext cx="2983833" cy="6858000"/>
          </a:xfrm>
          <a:prstGeom prst="rect">
            <a:avLst/>
          </a:prstGeom>
          <a:solidFill>
            <a:srgbClr val="0E11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6" name="TextBox 4"/>
          <p:cNvSpPr txBox="1"/>
          <p:nvPr/>
        </p:nvSpPr>
        <p:spPr>
          <a:xfrm>
            <a:off x="128333" y="2533875"/>
            <a:ext cx="2855499" cy="167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spAutoFit/>
          </a:bodyPr>
          <a:lstStyle>
            <a:lvl1pPr>
              <a:defRPr sz="32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Spring Phytoplankton Blooms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Title 1"/>
          <p:cNvSpPr txBox="1"/>
          <p:nvPr>
            <p:ph type="title"/>
          </p:nvPr>
        </p:nvSpPr>
        <p:spPr>
          <a:xfrm>
            <a:off x="838200" y="185867"/>
            <a:ext cx="10515600" cy="990339"/>
          </a:xfrm>
          <a:prstGeom prst="rect">
            <a:avLst/>
          </a:prstGeom>
        </p:spPr>
        <p:txBody>
          <a:bodyPr/>
          <a:lstStyle>
            <a:lvl1pPr algn="ctr">
              <a:defRPr sz="48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References</a:t>
            </a:r>
          </a:p>
        </p:txBody>
      </p:sp>
      <p:sp>
        <p:nvSpPr>
          <p:cNvPr id="506" name="Content Placeholder 2"/>
          <p:cNvSpPr txBox="1"/>
          <p:nvPr>
            <p:ph type="body" idx="1"/>
          </p:nvPr>
        </p:nvSpPr>
        <p:spPr>
          <a:xfrm>
            <a:off x="838200" y="1151259"/>
            <a:ext cx="10809514" cy="5586738"/>
          </a:xfrm>
          <a:prstGeom prst="rect">
            <a:avLst/>
          </a:prstGeom>
        </p:spPr>
        <p:txBody>
          <a:bodyPr/>
          <a:lstStyle/>
          <a:p>
            <a:pPr marL="305999" indent="-611999">
              <a:spcBef>
                <a:spcPts val="700"/>
              </a:spcBef>
              <a:buSzTx/>
              <a:buNone/>
              <a:defRPr sz="1000"/>
            </a:pPr>
            <a:r>
              <a:t>Ardyna, M., &amp; Arrigo, K. R. (2020). Phytoplankton dynamics in a changing Arctic Ocean. </a:t>
            </a:r>
            <a:r>
              <a:rPr i="1"/>
              <a:t>Nature Climate Change</a:t>
            </a:r>
            <a:r>
              <a:t>, </a:t>
            </a:r>
            <a:r>
              <a:rPr i="1"/>
              <a:t>10</a:t>
            </a:r>
            <a:r>
              <a:t>(10), Article 10. </a:t>
            </a:r>
          </a:p>
          <a:p>
            <a:pPr marL="314325" indent="-619125">
              <a:spcBef>
                <a:spcPts val="700"/>
              </a:spcBef>
              <a:buSzTx/>
              <a:buNone/>
              <a:tabLst>
                <a:tab pos="342900" algn="l"/>
              </a:tabLst>
              <a:defRPr sz="1000"/>
            </a:pPr>
            <a:r>
              <a:t>Berge, J., Renaud, P. E., Darnis, G., Cottier, F., Last, K., Gabrielsen, T. M., Johnsen, G., Seuthe, L., Weslawski, J. M., Leu, E., Moline, M., Nahrgang, J., Søreide, J. E., Varpe, Ø., 	Lønne, O. J., Daase, M., &amp; Falk-Petersen, S. (2015). In the dark: A review of ecosystem processes during the Arctic polar night. </a:t>
            </a:r>
            <a:r>
              <a:rPr i="1"/>
              <a:t>Progress in Oceanography</a:t>
            </a:r>
            <a:r>
              <a:t>, </a:t>
            </a:r>
            <a:r>
              <a:rPr i="1"/>
              <a:t>139</a:t>
            </a:r>
            <a:r>
              <a:t>, 258–271. </a:t>
            </a:r>
          </a:p>
          <a:p>
            <a:pPr marL="304800" indent="-609600">
              <a:spcBef>
                <a:spcPts val="700"/>
              </a:spcBef>
              <a:buSzTx/>
              <a:buNone/>
              <a:tabLst>
                <a:tab pos="342900" algn="l"/>
              </a:tabLst>
              <a:defRPr sz="1000"/>
            </a:pPr>
            <a:r>
              <a:t>Berman-Frank, I., Campbell, D., Ciotti, A., Erickson, Z., Fujiki, T., Halsey, K., Hickman, A., Gorbunov, M., Hughes, D., Kolber, Z., Moore, M., Oxborough, K., Prasil, O., Robinson, 	C., Ryan-Keogh, T., Silsbe, G., Simis, S., Thomalla, S., &amp; Varkey, D. (2023). </a:t>
            </a:r>
            <a:r>
              <a:rPr i="1"/>
              <a:t>Application of Single Turnover Active Chlorophyll Fluorescence for Phytoplankton 	Productivity Measurements. Version 2.0</a:t>
            </a:r>
            <a:r>
              <a:t> [Report]. Scientific Committee on Oceanic Research (SCOR) Working Group 156. </a:t>
            </a:r>
          </a:p>
          <a:p>
            <a:pPr marL="304800" indent="-609600">
              <a:spcBef>
                <a:spcPts val="700"/>
              </a:spcBef>
              <a:buSzTx/>
              <a:buNone/>
              <a:tabLst>
                <a:tab pos="342900" algn="l"/>
              </a:tabLst>
              <a:defRPr sz="1000"/>
            </a:pPr>
            <a:r>
              <a:t>Gates, C., Ananyev, G., &amp; Dismukes, G. C. (2020). Realtime kinetics of the light driven steps of photosynthetic water oxidation in living organisms by “stroboscopic” fluorometry. 	</a:t>
            </a:r>
            <a:r>
              <a:rPr i="1"/>
              <a:t>Biochimica et Biophysica Acta (BBA) - Bioenergetics</a:t>
            </a:r>
            <a:r>
              <a:t>, </a:t>
            </a:r>
            <a:r>
              <a:rPr i="1"/>
              <a:t>1861</a:t>
            </a:r>
            <a:r>
              <a:t>(8), 148212. </a:t>
            </a:r>
          </a:p>
          <a:p>
            <a:pPr marL="304800" indent="-609600">
              <a:spcBef>
                <a:spcPts val="700"/>
              </a:spcBef>
              <a:buSzTx/>
              <a:buNone/>
              <a:tabLst>
                <a:tab pos="342900" algn="l"/>
              </a:tabLst>
              <a:defRPr sz="1000"/>
            </a:pPr>
            <a:r>
              <a:t>Hancke, K., Lund-Hansen, L. C., Lamare, M. L., Højlund Pedersen, S., King, M. D., Andersen, P., &amp; Sorrell, B. K. (2018). Extreme Low Light Requirement for Algae Growth 	Underneath Sea Ice: A Case Study From Station Nord, NE Greenland. </a:t>
            </a:r>
            <a:r>
              <a:rPr i="1"/>
              <a:t>Journal of Geophysical Research: Oceans</a:t>
            </a:r>
            <a:r>
              <a:t>, </a:t>
            </a:r>
            <a:r>
              <a:rPr i="1"/>
              <a:t>123</a:t>
            </a:r>
            <a:r>
              <a:t>(2), 985–1000.</a:t>
            </a:r>
          </a:p>
          <a:p>
            <a:pPr marL="304800" indent="-609600">
              <a:spcBef>
                <a:spcPts val="700"/>
              </a:spcBef>
              <a:buSzTx/>
              <a:buNone/>
              <a:tabLst>
                <a:tab pos="342900" algn="l"/>
              </a:tabLst>
              <a:defRPr sz="1000"/>
            </a:pPr>
            <a:r>
              <a:t>Kawakami, K., &amp; Shen, J.-R. (2018). Purification of fully active and crystallizable photosystem II from thermophilic cyanobacteria. In </a:t>
            </a:r>
            <a:r>
              <a:rPr i="1"/>
              <a:t>Methods in Enzymology</a:t>
            </a:r>
            <a:r>
              <a:t> (Vol. 613, pp. 1–16). 	Elsevier.</a:t>
            </a:r>
          </a:p>
          <a:p>
            <a:pPr marL="304800" indent="-609600">
              <a:spcBef>
                <a:spcPts val="700"/>
              </a:spcBef>
              <a:buSzTx/>
              <a:buNone/>
              <a:tabLst>
                <a:tab pos="342900" algn="l"/>
              </a:tabLst>
              <a:defRPr sz="1000"/>
            </a:pPr>
            <a:r>
              <a:t>Keren, N., Berg, A., van Kan, P. J. M., Levanon, H., &amp; Ohad, I. (1997). Mechanism of photosystem II photoinactivation and D1 protein degradation at low light: The role of back 	electron flow. </a:t>
            </a:r>
            <a:r>
              <a:rPr i="1"/>
              <a:t>Proceedings of the National Academy of Sciences</a:t>
            </a:r>
            <a:r>
              <a:t>, </a:t>
            </a:r>
            <a:r>
              <a:rPr i="1"/>
              <a:t>94</a:t>
            </a:r>
            <a:r>
              <a:t>(4), 1579–1584. </a:t>
            </a:r>
          </a:p>
          <a:p>
            <a:pPr marL="305999" indent="-611999">
              <a:spcBef>
                <a:spcPts val="700"/>
              </a:spcBef>
              <a:buSzTx/>
              <a:buNone/>
              <a:defRPr sz="1000"/>
            </a:pPr>
            <a:r>
              <a:t>Kirk, J. T. O. (2011). </a:t>
            </a:r>
            <a:r>
              <a:rPr i="1"/>
              <a:t>Light and Photosynthesis in Aquatic Ecosystems</a:t>
            </a:r>
            <a:r>
              <a:t> (3rd ed.). Cambridge University Press.</a:t>
            </a:r>
          </a:p>
          <a:p>
            <a:pPr marL="305999" indent="-611999">
              <a:spcBef>
                <a:spcPts val="700"/>
              </a:spcBef>
              <a:buSzTx/>
              <a:buNone/>
              <a:defRPr sz="1000"/>
            </a:pPr>
            <a:r>
              <a:t>Mukhopadhyay, S., Mandal, S. K., Bhaduri, S., &amp; Armstrong, W. H. (2004). Manganese Clusters with Relevance to Photosystem II. </a:t>
            </a:r>
            <a:r>
              <a:rPr i="1"/>
              <a:t>Chemical Reviews</a:t>
            </a:r>
            <a:r>
              <a:t>, </a:t>
            </a:r>
            <a:r>
              <a:rPr i="1"/>
              <a:t>104</a:t>
            </a:r>
            <a:r>
              <a:t>(9), 3981–4026. </a:t>
            </a:r>
          </a:p>
          <a:p>
            <a:pPr marL="304800" indent="-609600">
              <a:spcBef>
                <a:spcPts val="700"/>
              </a:spcBef>
              <a:buSzTx/>
              <a:buNone/>
              <a:tabLst>
                <a:tab pos="342900" algn="l"/>
              </a:tabLst>
              <a:defRPr sz="1000"/>
            </a:pPr>
            <a:r>
              <a:t>Randelhoff, A., Lacour, L., Marec, C., Leymarie, E., Lagunas, J., Xing, X., Darnis, G., Penkerc’h, C., Sampei, M., Fortier, L., D’Ortenzio, F., Claustre, H., &amp; Babin, M. (2020). Arctic 	mid-winter phytoplankton growth revealed by autonomous profilers. </a:t>
            </a:r>
            <a:r>
              <a:rPr i="1"/>
              <a:t>Science Advances</a:t>
            </a:r>
            <a:r>
              <a:t>, </a:t>
            </a:r>
            <a:r>
              <a:rPr i="1"/>
              <a:t>6</a:t>
            </a:r>
            <a:r>
              <a:t>(39), eabc2678. </a:t>
            </a:r>
          </a:p>
          <a:p>
            <a:pPr marL="305999" indent="-611999">
              <a:spcBef>
                <a:spcPts val="700"/>
              </a:spcBef>
              <a:buSzTx/>
              <a:buNone/>
              <a:defRPr sz="1000"/>
            </a:pPr>
            <a:r>
              <a:t>Rappaport, F., Cuni, A., Xiong, L., Sayre, R., &amp; Lavergne, J. (2005). Charge Recombination and Thermoluminescence in Photosystem II. </a:t>
            </a:r>
            <a:r>
              <a:rPr i="1"/>
              <a:t>Biophysical Journal</a:t>
            </a:r>
            <a:r>
              <a:t>, </a:t>
            </a:r>
            <a:r>
              <a:rPr i="1"/>
              <a:t>88</a:t>
            </a:r>
            <a:r>
              <a:t>(3), 1948–1958. </a:t>
            </a:r>
          </a:p>
          <a:p>
            <a:pPr marL="305999" indent="-611999">
              <a:spcBef>
                <a:spcPts val="700"/>
              </a:spcBef>
              <a:buSzTx/>
              <a:buNone/>
              <a:defRPr sz="1000"/>
            </a:pPr>
            <a:r>
              <a:t>Raven, J. A., Kübler, J. E., &amp; Beardall, J. (2000). Put out the light, and then put out the light. </a:t>
            </a:r>
            <a:r>
              <a:rPr i="1"/>
              <a:t>Journal of the Marine Biological Association of the United Kingdom</a:t>
            </a:r>
            <a:r>
              <a:t>, </a:t>
            </a:r>
            <a:r>
              <a:rPr i="1"/>
              <a:t>80</a:t>
            </a:r>
            <a:r>
              <a:t>(1), 1–25. </a:t>
            </a:r>
          </a:p>
          <a:p>
            <a:pPr marL="305999" indent="-611999">
              <a:spcBef>
                <a:spcPts val="700"/>
              </a:spcBef>
              <a:buSzTx/>
              <a:buNone/>
              <a:defRPr sz="1000"/>
            </a:pPr>
            <a:r>
              <a:t>Roesch, A., &amp; Schmidbauer, H. (2018). </a:t>
            </a:r>
            <a:r>
              <a:rPr i="1"/>
              <a:t>WaveletComp: Computational wavelet analysis</a:t>
            </a:r>
            <a:r>
              <a:t> [Manual]. </a:t>
            </a:r>
          </a:p>
          <a:p>
            <a:pPr marL="304800" indent="-609600">
              <a:spcBef>
                <a:spcPts val="700"/>
              </a:spcBef>
              <a:buSzTx/>
              <a:buNone/>
              <a:tabLst>
                <a:tab pos="342900" algn="l"/>
              </a:tabLst>
              <a:defRPr sz="1000"/>
            </a:pPr>
            <a:r>
              <a:t>Schuback, N., Tortell, P. D., Berman-Frank, I., Campbell, D. A., Ciotti, A., Courtecuisse, E., Erickson, Z. K., Fujiki, T., Halsey, K., Hickman, A. E., Huot, Y., Gorbunov, M. Y., Hughes, 	D. J., Kolber, Z. S., Moore, C. M., Oxborough, K., Prášil, O., Robinson, C. M., Ryan-Keogh, T. J., … Varkey, D. R. (2021). Single-Turnover Variable Chlorophyll Fluorescence as 	a Tool for Assessing Phytoplankton Photosynthesis and Primary Productivity: Opportunities, Caveats and Recommendations. </a:t>
            </a:r>
            <a:r>
              <a:rPr i="1"/>
              <a:t>Frontiers in Marine Science</a:t>
            </a:r>
            <a:r>
              <a:t>, </a:t>
            </a:r>
            <a:r>
              <a:rPr i="1"/>
              <a:t>8</a:t>
            </a:r>
            <a:r>
              <a:t>. </a:t>
            </a:r>
          </a:p>
          <a:p>
            <a:pPr marL="305999" indent="-611999">
              <a:spcBef>
                <a:spcPts val="700"/>
              </a:spcBef>
              <a:buSzTx/>
              <a:buNone/>
              <a:defRPr sz="1000"/>
            </a:pPr>
            <a:r>
              <a:t>Theis, F. J., &amp; Meyer-Bäse, A. (2010). Spectral Transformations. In </a:t>
            </a:r>
            <a:r>
              <a:rPr i="1"/>
              <a:t>Biomedical Signal Analysis: Contemporary Methods and Applications</a:t>
            </a:r>
            <a:r>
              <a:t> (1st ed., p. 42). MIT Press.</a:t>
            </a:r>
          </a:p>
          <a:p>
            <a:pPr marL="305999" indent="-611999">
              <a:spcBef>
                <a:spcPts val="700"/>
              </a:spcBef>
              <a:buSzTx/>
              <a:buNone/>
              <a:defRPr sz="1000"/>
            </a:pPr>
            <a:r>
              <a:t>Vass, I. (2011). Role of charge recombination processes in photodamage and photoprotection of the photosystem II complex. </a:t>
            </a:r>
            <a:r>
              <a:rPr i="1"/>
              <a:t>Physiologia Plantarum</a:t>
            </a:r>
            <a:r>
              <a:t>, </a:t>
            </a:r>
            <a:r>
              <a:rPr i="1"/>
              <a:t>142</a:t>
            </a:r>
            <a:r>
              <a:t>(1), 6–16.</a:t>
            </a:r>
          </a:p>
          <a:p>
            <a:pPr marL="305999" indent="-611999">
              <a:spcBef>
                <a:spcPts val="700"/>
              </a:spcBef>
              <a:buSzTx/>
              <a:buNone/>
              <a:defRPr sz="1000"/>
            </a:pPr>
            <a:r>
              <a:t>Zaharieva, I., &amp; Dau, H. (2019). Energetics and Kinetics of S-State Transitions Monitored by Delayed Chlorophyll Fluorescence. </a:t>
            </a:r>
            <a:r>
              <a:rPr i="1"/>
              <a:t>Frontiers in Plant Science</a:t>
            </a:r>
            <a:r>
              <a:t>, </a:t>
            </a:r>
            <a:r>
              <a:rPr i="1"/>
              <a:t>10</a:t>
            </a:r>
            <a:r>
              <a:t>. </a:t>
            </a:r>
          </a:p>
        </p:txBody>
      </p:sp>
      <p:sp>
        <p:nvSpPr>
          <p:cNvPr id="507" name="Slide Number Placeholder 3"/>
          <p:cNvSpPr txBox="1"/>
          <p:nvPr>
            <p:ph type="sldNum" sz="quarter" idx="2"/>
          </p:nvPr>
        </p:nvSpPr>
        <p:spPr>
          <a:xfrm>
            <a:off x="11879413" y="35242"/>
            <a:ext cx="312588" cy="29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ontent Placeholder 2"/>
          <p:cNvSpPr txBox="1"/>
          <p:nvPr>
            <p:ph type="body" sz="quarter" idx="1"/>
          </p:nvPr>
        </p:nvSpPr>
        <p:spPr>
          <a:xfrm>
            <a:off x="838200" y="1553475"/>
            <a:ext cx="5181600" cy="57517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</a:lvl1pPr>
          </a:lstStyle>
          <a:p>
            <a:pPr/>
            <a:r>
              <a:t>Light Attenuation </a:t>
            </a:r>
          </a:p>
        </p:txBody>
      </p:sp>
      <p:sp>
        <p:nvSpPr>
          <p:cNvPr id="109" name="Content Placeholder 3"/>
          <p:cNvSpPr txBox="1"/>
          <p:nvPr/>
        </p:nvSpPr>
        <p:spPr>
          <a:xfrm>
            <a:off x="6212573" y="1553475"/>
            <a:ext cx="5090161" cy="575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914400">
              <a:lnSpc>
                <a:spcPct val="90000"/>
              </a:lnSpc>
              <a:spcBef>
                <a:spcPts val="1000"/>
              </a:spcBef>
              <a:defRPr sz="2800">
                <a:solidFill>
                  <a:srgbClr val="0E1126"/>
                </a:solidFill>
              </a:defRPr>
            </a:lvl1pPr>
          </a:lstStyle>
          <a:p>
            <a:pPr/>
            <a:r>
              <a:t>Polar Night</a:t>
            </a:r>
          </a:p>
        </p:txBody>
      </p:sp>
      <p:sp>
        <p:nvSpPr>
          <p:cNvPr id="110" name="Slide Number Placeholder 19"/>
          <p:cNvSpPr txBox="1"/>
          <p:nvPr>
            <p:ph type="sldNum" sz="quarter" idx="2"/>
          </p:nvPr>
        </p:nvSpPr>
        <p:spPr>
          <a:xfrm>
            <a:off x="11989757" y="35242"/>
            <a:ext cx="202243" cy="29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13" name="Rectangle 4"/>
          <p:cNvGrpSpPr/>
          <p:nvPr/>
        </p:nvGrpSpPr>
        <p:grpSpPr>
          <a:xfrm>
            <a:off x="-1" y="6620399"/>
            <a:ext cx="12192001" cy="237601"/>
            <a:chOff x="0" y="0"/>
            <a:chExt cx="12191999" cy="237599"/>
          </a:xfrm>
        </p:grpSpPr>
        <p:sp>
          <p:nvSpPr>
            <p:cNvPr id="111" name="Rectangle"/>
            <p:cNvSpPr/>
            <p:nvPr/>
          </p:nvSpPr>
          <p:spPr>
            <a:xfrm>
              <a:off x="-1" y="0"/>
              <a:ext cx="12192001" cy="237600"/>
            </a:xfrm>
            <a:prstGeom prst="rect">
              <a:avLst/>
            </a:prstGeom>
            <a:solidFill>
              <a:srgbClr val="0E1126"/>
            </a:solidFill>
            <a:ln w="19050" cap="flat">
              <a:solidFill>
                <a:srgbClr val="0E112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2" name="Randelhoff et al, 2020. Science Advances        Hancke et al, 2018. J Geophysical Research        Raven et al, 2000. J Marine Biological Association         Map: Berge et al, 2015. Progress in Oceanography"/>
            <p:cNvSpPr txBox="1"/>
            <p:nvPr/>
          </p:nvSpPr>
          <p:spPr>
            <a:xfrm>
              <a:off x="55244" y="3229"/>
              <a:ext cx="12081511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r>
                <a:t> Randelhoff </a:t>
              </a:r>
              <a:r>
                <a:rPr i="1"/>
                <a:t>et al</a:t>
              </a:r>
              <a:r>
                <a:t>, 2020. Science Advances        Hancke </a:t>
              </a:r>
              <a:r>
                <a:rPr i="1"/>
                <a:t>et al</a:t>
              </a:r>
              <a:r>
                <a:t>, 2018. J Geophysical Research        Raven </a:t>
              </a:r>
              <a:r>
                <a:rPr i="1"/>
                <a:t>et al,</a:t>
              </a:r>
              <a:r>
                <a:t> 2000. J Marine Biological Association         Map: Berge </a:t>
              </a:r>
              <a:r>
                <a:rPr i="1"/>
                <a:t>et al</a:t>
              </a:r>
              <a:r>
                <a:t>, 2015. Progress in Oceanography </a:t>
              </a:r>
            </a:p>
          </p:txBody>
        </p:sp>
      </p:grpSp>
      <p:grpSp>
        <p:nvGrpSpPr>
          <p:cNvPr id="120" name="Group 7"/>
          <p:cNvGrpSpPr/>
          <p:nvPr/>
        </p:nvGrpSpPr>
        <p:grpSpPr>
          <a:xfrm>
            <a:off x="1292769" y="2187479"/>
            <a:ext cx="3945211" cy="3957142"/>
            <a:chOff x="41769" y="1157349"/>
            <a:chExt cx="3945210" cy="3957141"/>
          </a:xfrm>
        </p:grpSpPr>
        <p:sp>
          <p:nvSpPr>
            <p:cNvPr id="114" name="Freeform 2"/>
            <p:cNvSpPr/>
            <p:nvPr/>
          </p:nvSpPr>
          <p:spPr>
            <a:xfrm>
              <a:off x="725666" y="1157349"/>
              <a:ext cx="3261314" cy="3957142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119" name="Group 11"/>
            <p:cNvGrpSpPr/>
            <p:nvPr/>
          </p:nvGrpSpPr>
          <p:grpSpPr>
            <a:xfrm>
              <a:off x="41769" y="1278622"/>
              <a:ext cx="540001" cy="3835868"/>
              <a:chOff x="41769" y="1278622"/>
              <a:chExt cx="540000" cy="3835867"/>
            </a:xfrm>
          </p:grpSpPr>
          <p:grpSp>
            <p:nvGrpSpPr>
              <p:cNvPr id="117" name="Triangle 5"/>
              <p:cNvGrpSpPr/>
              <p:nvPr/>
            </p:nvGrpSpPr>
            <p:grpSpPr>
              <a:xfrm>
                <a:off x="41769" y="1278622"/>
                <a:ext cx="540001" cy="3835868"/>
                <a:chOff x="41769" y="1278622"/>
                <a:chExt cx="540000" cy="3835867"/>
              </a:xfrm>
            </p:grpSpPr>
            <p:sp>
              <p:nvSpPr>
                <p:cNvPr id="115" name="Triangle"/>
                <p:cNvSpPr/>
                <p:nvPr/>
              </p:nvSpPr>
              <p:spPr>
                <a:xfrm rot="10800000">
                  <a:off x="41769" y="1278622"/>
                  <a:ext cx="540001" cy="3835868"/>
                </a:xfrm>
                <a:prstGeom prst="triangle">
                  <a:avLst/>
                </a:prstGeom>
                <a:noFill/>
                <a:ln w="28575" cap="flat">
                  <a:solidFill>
                    <a:srgbClr val="0E1126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116" name="z"/>
                <p:cNvSpPr txBox="1"/>
                <p:nvPr/>
              </p:nvSpPr>
              <p:spPr>
                <a:xfrm rot="10800000">
                  <a:off x="236776" y="2058518"/>
                  <a:ext cx="149986" cy="3581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>
                      <a:solidFill>
                        <a:srgbClr val="FFFFFF"/>
                      </a:solidFill>
                    </a:defRPr>
                  </a:lvl1pPr>
                </a:lstStyle>
                <a:p>
                  <a:pPr/>
                  <a:r>
                    <a:t>z</a:t>
                  </a:r>
                </a:p>
              </p:txBody>
            </p:sp>
          </p:grpSp>
          <p:sp>
            <p:nvSpPr>
              <p:cNvPr id="118" name="TextBox 9"/>
              <p:cNvSpPr txBox="1"/>
              <p:nvPr/>
            </p:nvSpPr>
            <p:spPr>
              <a:xfrm>
                <a:off x="144729" y="1278622"/>
                <a:ext cx="334080" cy="1729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/>
              <a:p>
                <a:pPr algn="ctr">
                  <a:defRPr sz="3000">
                    <a:solidFill>
                      <a:srgbClr val="0E1126"/>
                    </a:solidFill>
                  </a:defRPr>
                </a:pPr>
                <a:r>
                  <a:t>L</a:t>
                </a:r>
              </a:p>
              <a:p>
                <a:pPr algn="ctr">
                  <a:defRPr sz="2600">
                    <a:solidFill>
                      <a:srgbClr val="0E1126"/>
                    </a:solidFill>
                  </a:defRPr>
                </a:pPr>
                <a:r>
                  <a:t>I</a:t>
                </a:r>
              </a:p>
              <a:p>
                <a:pPr algn="ctr">
                  <a:defRPr sz="2200">
                    <a:solidFill>
                      <a:srgbClr val="0E1126"/>
                    </a:solidFill>
                  </a:defRPr>
                </a:pPr>
                <a:r>
                  <a:t>G</a:t>
                </a:r>
              </a:p>
              <a:p>
                <a:pPr algn="ctr">
                  <a:defRPr>
                    <a:solidFill>
                      <a:srgbClr val="0E1126"/>
                    </a:solidFill>
                  </a:defRPr>
                </a:pPr>
                <a:r>
                  <a:t>H</a:t>
                </a:r>
              </a:p>
              <a:p>
                <a:pPr algn="ctr">
                  <a:spcBef>
                    <a:spcPts val="200"/>
                  </a:spcBef>
                  <a:defRPr sz="1400">
                    <a:solidFill>
                      <a:srgbClr val="0E1126"/>
                    </a:solidFill>
                  </a:defRPr>
                </a:pPr>
                <a:r>
                  <a:t>T</a:t>
                </a:r>
              </a:p>
            </p:txBody>
          </p:sp>
        </p:grpSp>
      </p:grpSp>
      <p:pic>
        <p:nvPicPr>
          <p:cNvPr id="121" name="Picture 14" descr="Picture 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16076" y="2187479"/>
            <a:ext cx="4283154" cy="4189363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Title 1"/>
          <p:cNvSpPr txBox="1"/>
          <p:nvPr/>
        </p:nvSpPr>
        <p:spPr>
          <a:xfrm>
            <a:off x="883919" y="393951"/>
            <a:ext cx="10424162" cy="938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400">
              <a:lnSpc>
                <a:spcPct val="90000"/>
              </a:lnSpc>
              <a:defRPr sz="4800">
                <a:solidFill>
                  <a:srgbClr val="0E1126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Photic Constraints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itle 1"/>
          <p:cNvSpPr txBox="1"/>
          <p:nvPr>
            <p:ph type="title"/>
          </p:nvPr>
        </p:nvSpPr>
        <p:spPr>
          <a:xfrm>
            <a:off x="838200" y="1002413"/>
            <a:ext cx="10515600" cy="3305727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Have polar phytoplankton adapted to extremely low light by increasing their efficiency of photosynthetic energy conversion? </a:t>
            </a:r>
          </a:p>
        </p:txBody>
      </p:sp>
      <p:sp>
        <p:nvSpPr>
          <p:cNvPr id="125" name="Slide Number Placeholder 2"/>
          <p:cNvSpPr txBox="1"/>
          <p:nvPr>
            <p:ph type="sldNum" sz="quarter" idx="2"/>
          </p:nvPr>
        </p:nvSpPr>
        <p:spPr>
          <a:xfrm>
            <a:off x="11987413" y="35242"/>
            <a:ext cx="204587" cy="29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6" name="Rectangle 5"/>
          <p:cNvSpPr/>
          <p:nvPr/>
        </p:nvSpPr>
        <p:spPr>
          <a:xfrm>
            <a:off x="0" y="6617969"/>
            <a:ext cx="12192000" cy="240031"/>
          </a:xfrm>
          <a:prstGeom prst="rect">
            <a:avLst/>
          </a:prstGeom>
          <a:solidFill>
            <a:srgbClr val="0E1126"/>
          </a:solidFill>
          <a:ln w="19050">
            <a:solidFill>
              <a:srgbClr val="0E1126"/>
            </a:solidFill>
            <a:miter/>
          </a:ln>
        </p:spPr>
        <p:txBody>
          <a:bodyPr lIns="45719" rIns="45719" anchor="ctr"/>
          <a:lstStyle/>
          <a:p>
            <a:pPr algn="r">
              <a:defRPr sz="10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 1"/>
          <p:cNvSpPr txBox="1"/>
          <p:nvPr>
            <p:ph type="title"/>
          </p:nvPr>
        </p:nvSpPr>
        <p:spPr>
          <a:xfrm>
            <a:off x="838200" y="1002413"/>
            <a:ext cx="10515600" cy="3305727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Have polar phytoplankton adapted to extremely low light by increasing their efficiency of photosynthetic energy conversion? </a:t>
            </a:r>
          </a:p>
        </p:txBody>
      </p:sp>
      <p:sp>
        <p:nvSpPr>
          <p:cNvPr id="129" name="Slide Number Placeholder 2"/>
          <p:cNvSpPr txBox="1"/>
          <p:nvPr>
            <p:ph type="sldNum" sz="quarter" idx="2"/>
          </p:nvPr>
        </p:nvSpPr>
        <p:spPr>
          <a:xfrm>
            <a:off x="11993924" y="35242"/>
            <a:ext cx="198076" cy="29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0" name="TextBox 3"/>
          <p:cNvSpPr txBox="1"/>
          <p:nvPr/>
        </p:nvSpPr>
        <p:spPr>
          <a:xfrm>
            <a:off x="2366889" y="4700954"/>
            <a:ext cx="7458221" cy="77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>
                <a:solidFill>
                  <a:srgbClr val="0E1126"/>
                </a:solidFill>
              </a:defRPr>
            </a:lvl1pPr>
          </a:lstStyle>
          <a:p>
            <a:pPr/>
            <a:r>
              <a:t>Hypothesized Mechanism: suppressing energetically wasteful charge recombinations in Photosystem II</a:t>
            </a:r>
          </a:p>
        </p:txBody>
      </p:sp>
      <p:sp>
        <p:nvSpPr>
          <p:cNvPr id="131" name="Rectangle 5"/>
          <p:cNvSpPr/>
          <p:nvPr/>
        </p:nvSpPr>
        <p:spPr>
          <a:xfrm>
            <a:off x="0" y="6617969"/>
            <a:ext cx="12192000" cy="240031"/>
          </a:xfrm>
          <a:prstGeom prst="rect">
            <a:avLst/>
          </a:prstGeom>
          <a:solidFill>
            <a:srgbClr val="0E1126"/>
          </a:solidFill>
          <a:ln w="19050">
            <a:solidFill>
              <a:srgbClr val="0E1126"/>
            </a:solidFill>
            <a:miter/>
          </a:ln>
        </p:spPr>
        <p:txBody>
          <a:bodyPr lIns="45719" rIns="45719" anchor="ctr"/>
          <a:lstStyle/>
          <a:p>
            <a:pPr algn="r">
              <a:defRPr sz="10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Arc 82"/>
          <p:cNvSpPr/>
          <p:nvPr/>
        </p:nvSpPr>
        <p:spPr>
          <a:xfrm rot="16200000">
            <a:off x="4166111" y="5257400"/>
            <a:ext cx="340821" cy="1131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35" h="21600" fill="norm" stroke="1" extrusionOk="0">
                <a:moveTo>
                  <a:pt x="2595" y="0"/>
                </a:moveTo>
                <a:lnTo>
                  <a:pt x="2595" y="0"/>
                </a:lnTo>
                <a:cubicBezTo>
                  <a:pt x="13733" y="764"/>
                  <a:pt x="21600" y="6199"/>
                  <a:pt x="20167" y="12140"/>
                </a:cubicBezTo>
                <a:cubicBezTo>
                  <a:pt x="18862" y="17549"/>
                  <a:pt x="10226" y="21600"/>
                  <a:pt x="0" y="21600"/>
                </a:cubicBezTo>
              </a:path>
            </a:pathLst>
          </a:custGeom>
          <a:ln w="31750" cap="rnd">
            <a:solidFill>
              <a:srgbClr val="0B4A37"/>
            </a:solidFill>
            <a:miter/>
            <a:tailEnd type="triangle"/>
          </a:ln>
        </p:spPr>
        <p:txBody>
          <a:bodyPr lIns="45719" rIns="45719" anchor="ctr"/>
          <a:lstStyle/>
          <a:p>
            <a:pPr algn="ctr">
              <a:defRPr sz="2400"/>
            </a:pPr>
          </a:p>
        </p:txBody>
      </p:sp>
      <p:grpSp>
        <p:nvGrpSpPr>
          <p:cNvPr id="136" name="Group 8"/>
          <p:cNvGrpSpPr/>
          <p:nvPr/>
        </p:nvGrpSpPr>
        <p:grpSpPr>
          <a:xfrm>
            <a:off x="258764" y="588106"/>
            <a:ext cx="11652629" cy="4253949"/>
            <a:chOff x="0" y="0"/>
            <a:chExt cx="11652628" cy="4253948"/>
          </a:xfrm>
        </p:grpSpPr>
        <p:pic>
          <p:nvPicPr>
            <p:cNvPr id="134" name="Picture 26" descr="Picture 2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23630" t="14945" r="23588" b="15666"/>
            <a:stretch>
              <a:fillRect/>
            </a:stretch>
          </p:blipFill>
          <p:spPr>
            <a:xfrm>
              <a:off x="0" y="0"/>
              <a:ext cx="4622626" cy="42539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" name="Picture 6" descr="Picture 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8918" t="0" r="0" b="0"/>
            <a:stretch>
              <a:fillRect/>
            </a:stretch>
          </p:blipFill>
          <p:spPr>
            <a:xfrm>
              <a:off x="4622624" y="1086798"/>
              <a:ext cx="7030005" cy="17120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7" name="Lightning Bolt 43"/>
          <p:cNvSpPr/>
          <p:nvPr/>
        </p:nvSpPr>
        <p:spPr>
          <a:xfrm rot="19323931">
            <a:off x="580392" y="3467139"/>
            <a:ext cx="799871" cy="562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472" y="0"/>
                </a:moveTo>
                <a:lnTo>
                  <a:pt x="12860" y="6080"/>
                </a:lnTo>
                <a:lnTo>
                  <a:pt x="11050" y="6797"/>
                </a:lnTo>
                <a:lnTo>
                  <a:pt x="16577" y="12007"/>
                </a:lnTo>
                <a:lnTo>
                  <a:pt x="14767" y="12877"/>
                </a:lnTo>
                <a:lnTo>
                  <a:pt x="21600" y="21600"/>
                </a:lnTo>
                <a:lnTo>
                  <a:pt x="10012" y="14915"/>
                </a:lnTo>
                <a:lnTo>
                  <a:pt x="12222" y="13987"/>
                </a:lnTo>
                <a:lnTo>
                  <a:pt x="5022" y="9705"/>
                </a:lnTo>
                <a:lnTo>
                  <a:pt x="7602" y="8382"/>
                </a:lnTo>
                <a:lnTo>
                  <a:pt x="0" y="3890"/>
                </a:lnTo>
                <a:close/>
              </a:path>
            </a:pathLst>
          </a:custGeom>
          <a:solidFill>
            <a:srgbClr val="003D5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600">
                <a:solidFill>
                  <a:srgbClr val="FFFFFF"/>
                </a:solidFill>
              </a:defRPr>
            </a:pPr>
          </a:p>
        </p:txBody>
      </p:sp>
      <p:sp>
        <p:nvSpPr>
          <p:cNvPr id="138" name="Lightning Bolt 44"/>
          <p:cNvSpPr/>
          <p:nvPr/>
        </p:nvSpPr>
        <p:spPr>
          <a:xfrm rot="18108023">
            <a:off x="562951" y="3961548"/>
            <a:ext cx="799871" cy="562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472" y="0"/>
                </a:moveTo>
                <a:lnTo>
                  <a:pt x="12860" y="6080"/>
                </a:lnTo>
                <a:lnTo>
                  <a:pt x="11050" y="6797"/>
                </a:lnTo>
                <a:lnTo>
                  <a:pt x="16577" y="12007"/>
                </a:lnTo>
                <a:lnTo>
                  <a:pt x="14767" y="12877"/>
                </a:lnTo>
                <a:lnTo>
                  <a:pt x="21600" y="21600"/>
                </a:lnTo>
                <a:lnTo>
                  <a:pt x="10012" y="14915"/>
                </a:lnTo>
                <a:lnTo>
                  <a:pt x="12222" y="13987"/>
                </a:lnTo>
                <a:lnTo>
                  <a:pt x="5022" y="9705"/>
                </a:lnTo>
                <a:lnTo>
                  <a:pt x="7602" y="8382"/>
                </a:lnTo>
                <a:lnTo>
                  <a:pt x="0" y="3890"/>
                </a:lnTo>
                <a:close/>
              </a:path>
            </a:pathLst>
          </a:custGeom>
          <a:solidFill>
            <a:srgbClr val="385D9B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600">
                <a:solidFill>
                  <a:srgbClr val="385D9B"/>
                </a:solidFill>
              </a:defRPr>
            </a:pPr>
          </a:p>
        </p:txBody>
      </p:sp>
      <p:sp>
        <p:nvSpPr>
          <p:cNvPr id="139" name="Lightning Bolt 45"/>
          <p:cNvSpPr/>
          <p:nvPr/>
        </p:nvSpPr>
        <p:spPr>
          <a:xfrm rot="16889213">
            <a:off x="787524" y="4361355"/>
            <a:ext cx="799872" cy="562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472" y="0"/>
                </a:moveTo>
                <a:lnTo>
                  <a:pt x="12860" y="6080"/>
                </a:lnTo>
                <a:lnTo>
                  <a:pt x="11050" y="6797"/>
                </a:lnTo>
                <a:lnTo>
                  <a:pt x="16577" y="12007"/>
                </a:lnTo>
                <a:lnTo>
                  <a:pt x="14767" y="12877"/>
                </a:lnTo>
                <a:lnTo>
                  <a:pt x="21600" y="21600"/>
                </a:lnTo>
                <a:lnTo>
                  <a:pt x="10012" y="14915"/>
                </a:lnTo>
                <a:lnTo>
                  <a:pt x="12222" y="13987"/>
                </a:lnTo>
                <a:lnTo>
                  <a:pt x="5022" y="9705"/>
                </a:lnTo>
                <a:lnTo>
                  <a:pt x="7602" y="8382"/>
                </a:lnTo>
                <a:lnTo>
                  <a:pt x="0" y="3890"/>
                </a:lnTo>
                <a:close/>
              </a:path>
            </a:pathLst>
          </a:custGeom>
          <a:solidFill>
            <a:srgbClr val="3197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600">
                <a:solidFill>
                  <a:srgbClr val="FFFFFF"/>
                </a:solidFill>
              </a:defRPr>
            </a:pPr>
          </a:p>
        </p:txBody>
      </p:sp>
      <p:sp>
        <p:nvSpPr>
          <p:cNvPr id="140" name="Lightning Bolt 46"/>
          <p:cNvSpPr/>
          <p:nvPr/>
        </p:nvSpPr>
        <p:spPr>
          <a:xfrm rot="15280824">
            <a:off x="1197708" y="4688750"/>
            <a:ext cx="799872" cy="562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472" y="0"/>
                </a:moveTo>
                <a:lnTo>
                  <a:pt x="12860" y="6080"/>
                </a:lnTo>
                <a:lnTo>
                  <a:pt x="11050" y="6797"/>
                </a:lnTo>
                <a:lnTo>
                  <a:pt x="16577" y="12007"/>
                </a:lnTo>
                <a:lnTo>
                  <a:pt x="14767" y="12877"/>
                </a:lnTo>
                <a:lnTo>
                  <a:pt x="21600" y="21600"/>
                </a:lnTo>
                <a:lnTo>
                  <a:pt x="10012" y="14915"/>
                </a:lnTo>
                <a:lnTo>
                  <a:pt x="12222" y="13987"/>
                </a:lnTo>
                <a:lnTo>
                  <a:pt x="5022" y="9705"/>
                </a:lnTo>
                <a:lnTo>
                  <a:pt x="7602" y="8382"/>
                </a:lnTo>
                <a:lnTo>
                  <a:pt x="0" y="3890"/>
                </a:lnTo>
                <a:close/>
              </a:path>
            </a:pathLst>
          </a:custGeom>
          <a:solidFill>
            <a:srgbClr val="9FD4C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600">
                <a:solidFill>
                  <a:srgbClr val="FFFFFF"/>
                </a:solidFill>
              </a:defRPr>
            </a:pPr>
          </a:p>
        </p:txBody>
      </p:sp>
      <p:sp>
        <p:nvSpPr>
          <p:cNvPr id="141" name="TextBox 7"/>
          <p:cNvSpPr txBox="1"/>
          <p:nvPr/>
        </p:nvSpPr>
        <p:spPr>
          <a:xfrm>
            <a:off x="45719" y="6135585"/>
            <a:ext cx="3142218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0E1126"/>
                </a:solidFill>
              </a:defRPr>
            </a:lvl1pPr>
          </a:lstStyle>
          <a:p>
            <a:pPr/>
            <a:r>
              <a:t>Photosystem II</a:t>
            </a:r>
          </a:p>
        </p:txBody>
      </p:sp>
      <p:sp>
        <p:nvSpPr>
          <p:cNvPr id="142" name="Slide Number Placeholder 9"/>
          <p:cNvSpPr txBox="1"/>
          <p:nvPr>
            <p:ph type="sldNum" sz="quarter" idx="2"/>
          </p:nvPr>
        </p:nvSpPr>
        <p:spPr>
          <a:xfrm>
            <a:off x="11987239" y="35242"/>
            <a:ext cx="204762" cy="29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5" name="Rectangle 3"/>
          <p:cNvGrpSpPr/>
          <p:nvPr/>
        </p:nvGrpSpPr>
        <p:grpSpPr>
          <a:xfrm>
            <a:off x="-1" y="6620399"/>
            <a:ext cx="12192001" cy="237601"/>
            <a:chOff x="0" y="0"/>
            <a:chExt cx="12191999" cy="237599"/>
          </a:xfrm>
        </p:grpSpPr>
        <p:sp>
          <p:nvSpPr>
            <p:cNvPr id="143" name="Rectangle"/>
            <p:cNvSpPr/>
            <p:nvPr/>
          </p:nvSpPr>
          <p:spPr>
            <a:xfrm>
              <a:off x="-1" y="0"/>
              <a:ext cx="12192001" cy="237600"/>
            </a:xfrm>
            <a:prstGeom prst="rect">
              <a:avLst/>
            </a:prstGeom>
            <a:solidFill>
              <a:srgbClr val="0E1126"/>
            </a:solidFill>
            <a:ln w="19050" cap="flat">
              <a:solidFill>
                <a:srgbClr val="0E112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4" name="Gates et al, 2020. Biochimica et Biophysica Acta  Mukhopadhyay et al, 2004. Chemical Reviews"/>
            <p:cNvSpPr txBox="1"/>
            <p:nvPr/>
          </p:nvSpPr>
          <p:spPr>
            <a:xfrm>
              <a:off x="55244" y="3229"/>
              <a:ext cx="12081511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r>
                <a:t>Gates </a:t>
              </a:r>
              <a:r>
                <a:rPr i="1"/>
                <a:t>et al</a:t>
              </a:r>
              <a:r>
                <a:t>, 2020. Biochimica et Biophysica Acta		Mukhopadhyay </a:t>
              </a:r>
              <a:r>
                <a:rPr i="1"/>
                <a:t>et al</a:t>
              </a:r>
              <a:r>
                <a:t>, 2004. Chemical Reviews</a:t>
              </a:r>
            </a:p>
          </p:txBody>
        </p:sp>
      </p:grpSp>
      <p:sp>
        <p:nvSpPr>
          <p:cNvPr id="146" name="TextBox 12"/>
          <p:cNvSpPr txBox="1"/>
          <p:nvPr/>
        </p:nvSpPr>
        <p:spPr>
          <a:xfrm>
            <a:off x="5060624" y="2244359"/>
            <a:ext cx="296970" cy="24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spAutoFit/>
          </a:bodyPr>
          <a:lstStyle>
            <a:lvl1pPr algn="ctr">
              <a:defRPr sz="1200">
                <a:solidFill>
                  <a:srgbClr val="0E1126"/>
                </a:solidFill>
              </a:defRPr>
            </a:lvl1pPr>
          </a:lstStyle>
          <a:p>
            <a:pPr/>
            <a:r>
              <a:t>PQ</a:t>
            </a:r>
          </a:p>
        </p:txBody>
      </p:sp>
      <p:sp>
        <p:nvSpPr>
          <p:cNvPr id="147" name="TextBox 13"/>
          <p:cNvSpPr txBox="1"/>
          <p:nvPr/>
        </p:nvSpPr>
        <p:spPr>
          <a:xfrm>
            <a:off x="8282634" y="2062587"/>
            <a:ext cx="351716" cy="24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spAutoFit/>
          </a:bodyPr>
          <a:lstStyle>
            <a:lvl1pPr algn="ctr">
              <a:defRPr sz="1200">
                <a:solidFill>
                  <a:srgbClr val="0E1126"/>
                </a:solidFill>
              </a:defRPr>
            </a:lvl1pPr>
          </a:lstStyle>
          <a:p>
            <a:pPr/>
            <a:r>
              <a:t>PSI</a:t>
            </a:r>
          </a:p>
        </p:txBody>
      </p:sp>
      <p:sp>
        <p:nvSpPr>
          <p:cNvPr id="148" name="TextBox 14"/>
          <p:cNvSpPr txBox="1"/>
          <p:nvPr/>
        </p:nvSpPr>
        <p:spPr>
          <a:xfrm>
            <a:off x="7115574" y="3028554"/>
            <a:ext cx="296970" cy="24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spAutoFit/>
          </a:bodyPr>
          <a:lstStyle>
            <a:lvl1pPr algn="ctr">
              <a:defRPr sz="1200">
                <a:solidFill>
                  <a:srgbClr val="0E1126"/>
                </a:solidFill>
              </a:defRPr>
            </a:lvl1pPr>
          </a:lstStyle>
          <a:p>
            <a:pPr/>
            <a:r>
              <a:t>PC</a:t>
            </a:r>
          </a:p>
        </p:txBody>
      </p:sp>
      <p:sp>
        <p:nvSpPr>
          <p:cNvPr id="149" name="TextBox 17"/>
          <p:cNvSpPr txBox="1"/>
          <p:nvPr/>
        </p:nvSpPr>
        <p:spPr>
          <a:xfrm>
            <a:off x="5892631" y="2059480"/>
            <a:ext cx="542279" cy="278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spAutoFit/>
          </a:bodyPr>
          <a:lstStyle/>
          <a:p>
            <a:pPr algn="ctr">
              <a:defRPr sz="1200">
                <a:solidFill>
                  <a:srgbClr val="0E1126"/>
                </a:solidFill>
              </a:defRPr>
            </a:pPr>
            <a:r>
              <a:t>Cyt b</a:t>
            </a:r>
            <a:r>
              <a:rPr baseline="-25000"/>
              <a:t>6</a:t>
            </a:r>
            <a:r>
              <a:t>f</a:t>
            </a:r>
          </a:p>
        </p:txBody>
      </p:sp>
      <p:sp>
        <p:nvSpPr>
          <p:cNvPr id="150" name="TextBox 20"/>
          <p:cNvSpPr txBox="1"/>
          <p:nvPr/>
        </p:nvSpPr>
        <p:spPr>
          <a:xfrm>
            <a:off x="10451369" y="1798992"/>
            <a:ext cx="767322" cy="42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spAutoFit/>
          </a:bodyPr>
          <a:lstStyle/>
          <a:p>
            <a:pPr algn="ctr">
              <a:defRPr sz="1200">
                <a:solidFill>
                  <a:srgbClr val="0E1126"/>
                </a:solidFill>
              </a:defRPr>
            </a:pPr>
            <a:r>
              <a:t>ATP </a:t>
            </a:r>
          </a:p>
          <a:p>
            <a:pPr algn="ctr">
              <a:defRPr sz="1200">
                <a:solidFill>
                  <a:srgbClr val="0E1126"/>
                </a:solidFill>
              </a:defRPr>
            </a:pPr>
            <a:r>
              <a:t>Synthase</a:t>
            </a:r>
          </a:p>
        </p:txBody>
      </p:sp>
      <p:grpSp>
        <p:nvGrpSpPr>
          <p:cNvPr id="153" name="Oval 27"/>
          <p:cNvGrpSpPr/>
          <p:nvPr/>
        </p:nvGrpSpPr>
        <p:grpSpPr>
          <a:xfrm>
            <a:off x="1831912" y="3302198"/>
            <a:ext cx="792001" cy="792001"/>
            <a:chOff x="0" y="0"/>
            <a:chExt cx="792000" cy="792000"/>
          </a:xfrm>
        </p:grpSpPr>
        <p:sp>
          <p:nvSpPr>
            <p:cNvPr id="151" name="Circle"/>
            <p:cNvSpPr/>
            <p:nvPr/>
          </p:nvSpPr>
          <p:spPr>
            <a:xfrm>
              <a:off x="-1" y="-1"/>
              <a:ext cx="792002" cy="792002"/>
            </a:xfrm>
            <a:prstGeom prst="ellipse">
              <a:avLst/>
            </a:prstGeom>
            <a:noFill/>
            <a:ln w="38100" cap="flat">
              <a:solidFill>
                <a:srgbClr val="0E112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2" name="RCII"/>
            <p:cNvSpPr txBox="1"/>
            <p:nvPr/>
          </p:nvSpPr>
          <p:spPr>
            <a:xfrm>
              <a:off x="135035" y="93300"/>
              <a:ext cx="521930" cy="605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000" tIns="36000" rIns="36000" bIns="36000" numCol="1" anchor="ctr">
              <a:spAutoFit/>
            </a:bodyPr>
            <a:lstStyle>
              <a:lvl1pPr algn="ctr">
                <a:defRPr>
                  <a:solidFill>
                    <a:srgbClr val="0E1126"/>
                  </a:solidFill>
                </a:defRPr>
              </a:lvl1pPr>
            </a:lstStyle>
            <a:p>
              <a:pPr/>
              <a:r>
                <a:t>RCII</a:t>
              </a:r>
            </a:p>
          </p:txBody>
        </p:sp>
      </p:grpSp>
      <p:sp>
        <p:nvSpPr>
          <p:cNvPr id="154" name="Straight Connector 30"/>
          <p:cNvSpPr/>
          <p:nvPr/>
        </p:nvSpPr>
        <p:spPr>
          <a:xfrm>
            <a:off x="2209719" y="2328757"/>
            <a:ext cx="1" cy="720001"/>
          </a:xfrm>
          <a:prstGeom prst="line">
            <a:avLst/>
          </a:prstGeom>
          <a:ln w="38100" cap="rnd">
            <a:solidFill>
              <a:srgbClr val="000000"/>
            </a:solidFill>
            <a:miter/>
            <a:headEnd type="triangle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57" name="16-Point Star 31"/>
          <p:cNvGrpSpPr/>
          <p:nvPr/>
        </p:nvGrpSpPr>
        <p:grpSpPr>
          <a:xfrm>
            <a:off x="1777912" y="1259271"/>
            <a:ext cx="900001" cy="900001"/>
            <a:chOff x="0" y="0"/>
            <a:chExt cx="900000" cy="900000"/>
          </a:xfrm>
        </p:grpSpPr>
        <p:sp>
          <p:nvSpPr>
            <p:cNvPr id="155" name="Star"/>
            <p:cNvSpPr/>
            <p:nvPr/>
          </p:nvSpPr>
          <p:spPr>
            <a:xfrm>
              <a:off x="0" y="0"/>
              <a:ext cx="900001" cy="900001"/>
            </a:xfrm>
            <a:prstGeom prst="star16">
              <a:avLst>
                <a:gd name="adj" fmla="val 45354"/>
              </a:avLst>
            </a:prstGeom>
            <a:noFill/>
            <a:ln w="38100" cap="flat">
              <a:solidFill>
                <a:srgbClr val="0E112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6" name="RCII"/>
            <p:cNvSpPr txBox="1"/>
            <p:nvPr/>
          </p:nvSpPr>
          <p:spPr>
            <a:xfrm>
              <a:off x="180418" y="147300"/>
              <a:ext cx="539164" cy="605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000" tIns="36000" rIns="36000" bIns="36000" numCol="1" anchor="ctr">
              <a:spAutoFit/>
            </a:bodyPr>
            <a:lstStyle>
              <a:lvl1pPr algn="ctr">
                <a:defRPr>
                  <a:solidFill>
                    <a:srgbClr val="0E1126"/>
                  </a:solidFill>
                </a:defRPr>
              </a:lvl1pPr>
            </a:lstStyle>
            <a:p>
              <a:pPr/>
              <a:r>
                <a:t>RCII</a:t>
              </a:r>
            </a:p>
          </p:txBody>
        </p:sp>
      </p:grpSp>
      <p:sp>
        <p:nvSpPr>
          <p:cNvPr id="158" name="Arc 72"/>
          <p:cNvSpPr/>
          <p:nvPr/>
        </p:nvSpPr>
        <p:spPr>
          <a:xfrm>
            <a:off x="2466958" y="2354580"/>
            <a:ext cx="1389468" cy="1894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21600" y="21600"/>
                </a:lnTo>
                <a:cubicBezTo>
                  <a:pt x="9017" y="19468"/>
                  <a:pt x="0" y="10451"/>
                  <a:pt x="0" y="0"/>
                </a:cubicBezTo>
              </a:path>
            </a:pathLst>
          </a:custGeom>
          <a:ln w="38100" cap="rnd">
            <a:solidFill>
              <a:srgbClr val="000000"/>
            </a:solidFill>
            <a:prstDash val="sysDot"/>
            <a:miter/>
            <a:tailEnd type="triangle"/>
          </a:ln>
        </p:spPr>
        <p:txBody>
          <a:bodyPr lIns="45719" rIns="45719" anchor="ctr"/>
          <a:lstStyle/>
          <a:p>
            <a:pPr algn="ctr"/>
          </a:p>
        </p:txBody>
      </p:sp>
      <p:grpSp>
        <p:nvGrpSpPr>
          <p:cNvPr id="174" name="Group 86"/>
          <p:cNvGrpSpPr/>
          <p:nvPr/>
        </p:nvGrpSpPr>
        <p:grpSpPr>
          <a:xfrm>
            <a:off x="3474082" y="4019651"/>
            <a:ext cx="1724542" cy="1646937"/>
            <a:chOff x="0" y="0"/>
            <a:chExt cx="1724541" cy="1646936"/>
          </a:xfrm>
        </p:grpSpPr>
        <p:sp>
          <p:nvSpPr>
            <p:cNvPr id="159" name="Rounded Rectangle 85"/>
            <p:cNvSpPr/>
            <p:nvPr/>
          </p:nvSpPr>
          <p:spPr>
            <a:xfrm>
              <a:off x="0" y="0"/>
              <a:ext cx="1724542" cy="162970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31750" cap="flat">
              <a:solidFill>
                <a:srgbClr val="0B4A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E1126"/>
                  </a:solidFill>
                </a:defRPr>
              </a:pPr>
            </a:p>
          </p:txBody>
        </p:sp>
        <p:grpSp>
          <p:nvGrpSpPr>
            <p:cNvPr id="173" name="Group 54"/>
            <p:cNvGrpSpPr/>
            <p:nvPr/>
          </p:nvGrpSpPr>
          <p:grpSpPr>
            <a:xfrm>
              <a:off x="0" y="17571"/>
              <a:ext cx="1715030" cy="1629366"/>
              <a:chOff x="0" y="0"/>
              <a:chExt cx="1715029" cy="1629365"/>
            </a:xfrm>
          </p:grpSpPr>
          <p:sp>
            <p:nvSpPr>
              <p:cNvPr id="160" name="Arc 55"/>
              <p:cNvSpPr/>
              <p:nvPr/>
            </p:nvSpPr>
            <p:spPr>
              <a:xfrm>
                <a:off x="275986" y="256486"/>
                <a:ext cx="576002" cy="576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9671"/>
                      <a:pt x="9671" y="0"/>
                      <a:pt x="21600" y="0"/>
                    </a:cubicBezTo>
                  </a:path>
                </a:pathLst>
              </a:custGeom>
              <a:noFill/>
              <a:ln w="31750" cap="rnd">
                <a:solidFill>
                  <a:srgbClr val="003D50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0E1126"/>
                    </a:solidFill>
                  </a:defRPr>
                </a:pPr>
              </a:p>
            </p:txBody>
          </p:sp>
          <p:sp>
            <p:nvSpPr>
              <p:cNvPr id="161" name="Arc 56"/>
              <p:cNvSpPr/>
              <p:nvPr/>
            </p:nvSpPr>
            <p:spPr>
              <a:xfrm>
                <a:off x="871224" y="256223"/>
                <a:ext cx="556761" cy="57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2044" y="389"/>
                      <a:pt x="21600" y="9945"/>
                      <a:pt x="21600" y="21600"/>
                    </a:cubicBezTo>
                  </a:path>
                </a:pathLst>
              </a:custGeom>
              <a:noFill/>
              <a:ln w="31750" cap="rnd">
                <a:solidFill>
                  <a:srgbClr val="385D9A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0E1126"/>
                    </a:solidFill>
                  </a:defRPr>
                </a:pPr>
              </a:p>
            </p:txBody>
          </p:sp>
          <p:sp>
            <p:nvSpPr>
              <p:cNvPr id="162" name="Arc 57"/>
              <p:cNvSpPr/>
              <p:nvPr/>
            </p:nvSpPr>
            <p:spPr>
              <a:xfrm>
                <a:off x="851958" y="842979"/>
                <a:ext cx="576001" cy="576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cubicBezTo>
                      <a:pt x="21600" y="11929"/>
                      <a:pt x="11929" y="21600"/>
                      <a:pt x="0" y="21600"/>
                    </a:cubicBezTo>
                  </a:path>
                </a:pathLst>
              </a:custGeom>
              <a:noFill/>
              <a:ln w="31750" cap="rnd">
                <a:solidFill>
                  <a:srgbClr val="3197A7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0E1126"/>
                    </a:solidFill>
                  </a:defRPr>
                </a:pPr>
              </a:p>
            </p:txBody>
          </p:sp>
          <p:sp>
            <p:nvSpPr>
              <p:cNvPr id="163" name="Text Box 4"/>
              <p:cNvSpPr txBox="1"/>
              <p:nvPr/>
            </p:nvSpPr>
            <p:spPr>
              <a:xfrm>
                <a:off x="317243" y="628658"/>
                <a:ext cx="1113414" cy="4015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algn="ctr">
                  <a:defRPr>
                    <a:solidFill>
                      <a:srgbClr val="0E1126"/>
                    </a:solidFill>
                  </a:defRPr>
                </a:pPr>
                <a:r>
                  <a:t>Mn</a:t>
                </a:r>
                <a:r>
                  <a:rPr baseline="-25000"/>
                  <a:t>4</a:t>
                </a:r>
                <a:r>
                  <a:t>CaO</a:t>
                </a:r>
                <a:r>
                  <a:rPr baseline="-25000"/>
                  <a:t>5</a:t>
                </a:r>
              </a:p>
            </p:txBody>
          </p:sp>
          <p:sp>
            <p:nvSpPr>
              <p:cNvPr id="164" name="Text Box 4"/>
              <p:cNvSpPr txBox="1"/>
              <p:nvPr/>
            </p:nvSpPr>
            <p:spPr>
              <a:xfrm>
                <a:off x="1189332" y="1290665"/>
                <a:ext cx="287045" cy="338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6000" tIns="36000" rIns="36000" bIns="36000" numCol="1" anchor="ctr">
                <a:spAutoFit/>
              </a:bodyPr>
              <a:lstStyle/>
              <a:p>
                <a:pPr algn="ctr">
                  <a:defRPr>
                    <a:solidFill>
                      <a:srgbClr val="0E1126"/>
                    </a:solidFill>
                  </a:defRPr>
                </a:pPr>
                <a:r>
                  <a:t>e</a:t>
                </a:r>
                <a:r>
                  <a:rPr baseline="30000"/>
                  <a:t>-</a:t>
                </a:r>
              </a:p>
            </p:txBody>
          </p:sp>
          <p:sp>
            <p:nvSpPr>
              <p:cNvPr id="165" name="Arc 60"/>
              <p:cNvSpPr/>
              <p:nvPr/>
            </p:nvSpPr>
            <p:spPr>
              <a:xfrm>
                <a:off x="276130" y="849545"/>
                <a:ext cx="562980" cy="5629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21600" y="21600"/>
                    </a:lnTo>
                    <a:cubicBezTo>
                      <a:pt x="9783" y="21336"/>
                      <a:pt x="266" y="11819"/>
                      <a:pt x="0" y="0"/>
                    </a:cubicBezTo>
                  </a:path>
                </a:pathLst>
              </a:custGeom>
              <a:noFill/>
              <a:ln w="31750" cap="rnd">
                <a:solidFill>
                  <a:srgbClr val="9FD4C2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0E1126"/>
                    </a:solidFill>
                  </a:defRPr>
                </a:pPr>
              </a:p>
            </p:txBody>
          </p:sp>
          <p:sp>
            <p:nvSpPr>
              <p:cNvPr id="166" name="Arc 61"/>
              <p:cNvSpPr/>
              <p:nvPr/>
            </p:nvSpPr>
            <p:spPr>
              <a:xfrm rot="2199008">
                <a:off x="363626" y="316160"/>
                <a:ext cx="82222" cy="1592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1604" y="6186"/>
                      <a:pt x="19080" y="13662"/>
                      <a:pt x="21600" y="21600"/>
                    </a:cubicBezTo>
                  </a:path>
                </a:pathLst>
              </a:custGeom>
              <a:noFill/>
              <a:ln w="31750" cap="rnd">
                <a:solidFill>
                  <a:srgbClr val="013D5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000">
                    <a:solidFill>
                      <a:srgbClr val="0E1126"/>
                    </a:solidFill>
                  </a:defRPr>
                </a:pPr>
              </a:p>
            </p:txBody>
          </p:sp>
          <p:sp>
            <p:nvSpPr>
              <p:cNvPr id="167" name="Text Box 4"/>
              <p:cNvSpPr txBox="1"/>
              <p:nvPr/>
            </p:nvSpPr>
            <p:spPr>
              <a:xfrm>
                <a:off x="0" y="1006397"/>
                <a:ext cx="287045" cy="338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6000" tIns="36000" rIns="36000" bIns="36000" numCol="1" anchor="ctr">
                <a:spAutoFit/>
              </a:bodyPr>
              <a:lstStyle/>
              <a:p>
                <a:pPr algn="ctr">
                  <a:defRPr>
                    <a:solidFill>
                      <a:srgbClr val="0E1126"/>
                    </a:solidFill>
                  </a:defRPr>
                </a:pPr>
                <a:r>
                  <a:t>e</a:t>
                </a:r>
                <a:r>
                  <a:rPr baseline="30000"/>
                  <a:t>-</a:t>
                </a:r>
              </a:p>
            </p:txBody>
          </p:sp>
          <p:sp>
            <p:nvSpPr>
              <p:cNvPr id="168" name="Text Box 4"/>
              <p:cNvSpPr txBox="1"/>
              <p:nvPr/>
            </p:nvSpPr>
            <p:spPr>
              <a:xfrm>
                <a:off x="287044" y="0"/>
                <a:ext cx="287045" cy="338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6000" tIns="36000" rIns="36000" bIns="36000" numCol="1" anchor="ctr">
                <a:spAutoFit/>
              </a:bodyPr>
              <a:lstStyle/>
              <a:p>
                <a:pPr algn="ctr">
                  <a:defRPr>
                    <a:solidFill>
                      <a:srgbClr val="0E1126"/>
                    </a:solidFill>
                  </a:defRPr>
                </a:pPr>
                <a:r>
                  <a:t>e</a:t>
                </a:r>
                <a:r>
                  <a:rPr baseline="30000"/>
                  <a:t>-</a:t>
                </a:r>
              </a:p>
            </p:txBody>
          </p:sp>
          <p:sp>
            <p:nvSpPr>
              <p:cNvPr id="169" name="Text Box 4"/>
              <p:cNvSpPr txBox="1"/>
              <p:nvPr/>
            </p:nvSpPr>
            <p:spPr>
              <a:xfrm>
                <a:off x="1427985" y="244730"/>
                <a:ext cx="287045" cy="338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6000" tIns="36000" rIns="36000" bIns="36000" numCol="1" anchor="ctr">
                <a:spAutoFit/>
              </a:bodyPr>
              <a:lstStyle/>
              <a:p>
                <a:pPr algn="ctr">
                  <a:defRPr>
                    <a:solidFill>
                      <a:srgbClr val="0E1126"/>
                    </a:solidFill>
                  </a:defRPr>
                </a:pPr>
                <a:r>
                  <a:t>e</a:t>
                </a:r>
                <a:r>
                  <a:rPr baseline="30000"/>
                  <a:t>-</a:t>
                </a:r>
              </a:p>
            </p:txBody>
          </p:sp>
          <p:sp>
            <p:nvSpPr>
              <p:cNvPr id="170" name="Arc 65"/>
              <p:cNvSpPr/>
              <p:nvPr/>
            </p:nvSpPr>
            <p:spPr>
              <a:xfrm rot="7781927">
                <a:off x="1310063" y="365915"/>
                <a:ext cx="82222" cy="1592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1604" y="6186"/>
                      <a:pt x="19080" y="13662"/>
                      <a:pt x="21600" y="21600"/>
                    </a:cubicBezTo>
                  </a:path>
                </a:pathLst>
              </a:custGeom>
              <a:noFill/>
              <a:ln w="31750" cap="rnd">
                <a:solidFill>
                  <a:srgbClr val="385D9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000">
                    <a:solidFill>
                      <a:srgbClr val="0E1126"/>
                    </a:solidFill>
                  </a:defRPr>
                </a:pPr>
              </a:p>
            </p:txBody>
          </p:sp>
          <p:sp>
            <p:nvSpPr>
              <p:cNvPr id="171" name="Arc 66"/>
              <p:cNvSpPr/>
              <p:nvPr/>
            </p:nvSpPr>
            <p:spPr>
              <a:xfrm rot="12932084">
                <a:off x="1252854" y="1200591"/>
                <a:ext cx="82221" cy="1592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1604" y="6186"/>
                      <a:pt x="19080" y="13662"/>
                      <a:pt x="21600" y="21600"/>
                    </a:cubicBezTo>
                  </a:path>
                </a:pathLst>
              </a:custGeom>
              <a:noFill/>
              <a:ln w="31750" cap="rnd">
                <a:solidFill>
                  <a:srgbClr val="3197A7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000">
                    <a:solidFill>
                      <a:srgbClr val="0E1126"/>
                    </a:solidFill>
                  </a:defRPr>
                </a:pPr>
              </a:p>
            </p:txBody>
          </p:sp>
          <p:sp>
            <p:nvSpPr>
              <p:cNvPr id="172" name="Arc 67"/>
              <p:cNvSpPr/>
              <p:nvPr/>
            </p:nvSpPr>
            <p:spPr>
              <a:xfrm rot="18656570">
                <a:off x="320641" y="1150080"/>
                <a:ext cx="82222" cy="1592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1604" y="6186"/>
                      <a:pt x="19080" y="13662"/>
                      <a:pt x="21600" y="21600"/>
                    </a:cubicBezTo>
                  </a:path>
                </a:pathLst>
              </a:custGeom>
              <a:noFill/>
              <a:ln w="31750" cap="rnd">
                <a:solidFill>
                  <a:srgbClr val="9FD4C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000">
                    <a:solidFill>
                      <a:srgbClr val="0E1126"/>
                    </a:solidFill>
                  </a:defRPr>
                </a:pPr>
              </a:p>
            </p:txBody>
          </p:sp>
        </p:grpSp>
      </p:grpSp>
      <p:sp>
        <p:nvSpPr>
          <p:cNvPr id="175" name="TextBox 79"/>
          <p:cNvSpPr txBox="1"/>
          <p:nvPr/>
        </p:nvSpPr>
        <p:spPr>
          <a:xfrm>
            <a:off x="3429699" y="5974526"/>
            <a:ext cx="673264" cy="42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spAutoFit/>
          </a:bodyPr>
          <a:lstStyle/>
          <a:p>
            <a:pPr algn="ctr">
              <a:defRPr>
                <a:solidFill>
                  <a:srgbClr val="0E1126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t>2H</a:t>
            </a:r>
            <a:r>
              <a:rPr baseline="-25000"/>
              <a:t>2</a:t>
            </a:r>
            <a:r>
              <a:t>O</a:t>
            </a:r>
          </a:p>
        </p:txBody>
      </p:sp>
      <p:sp>
        <p:nvSpPr>
          <p:cNvPr id="176" name="TextBox 83"/>
          <p:cNvSpPr txBox="1"/>
          <p:nvPr/>
        </p:nvSpPr>
        <p:spPr>
          <a:xfrm>
            <a:off x="4410038" y="6003075"/>
            <a:ext cx="984060" cy="42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spAutoFit/>
          </a:bodyPr>
          <a:lstStyle/>
          <a:p>
            <a:pPr algn="ctr">
              <a:defRPr>
                <a:solidFill>
                  <a:srgbClr val="0E1126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t>4H</a:t>
            </a:r>
            <a:r>
              <a:rPr baseline="30000"/>
              <a:t>+</a:t>
            </a:r>
            <a:r>
              <a:t> + O</a:t>
            </a:r>
            <a:r>
              <a:rPr baseline="-25000"/>
              <a:t>2</a:t>
            </a:r>
          </a:p>
        </p:txBody>
      </p:sp>
      <p:sp>
        <p:nvSpPr>
          <p:cNvPr id="177" name="Freeform 10"/>
          <p:cNvSpPr/>
          <p:nvPr/>
        </p:nvSpPr>
        <p:spPr>
          <a:xfrm>
            <a:off x="2733869" y="1726162"/>
            <a:ext cx="6522098" cy="1581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9" fill="norm" stroke="1" extrusionOk="0">
                <a:moveTo>
                  <a:pt x="0" y="2156"/>
                </a:moveTo>
                <a:cubicBezTo>
                  <a:pt x="438" y="2441"/>
                  <a:pt x="917" y="2959"/>
                  <a:pt x="1267" y="4438"/>
                </a:cubicBezTo>
                <a:cubicBezTo>
                  <a:pt x="1617" y="5918"/>
                  <a:pt x="1658" y="9458"/>
                  <a:pt x="2101" y="11032"/>
                </a:cubicBezTo>
                <a:cubicBezTo>
                  <a:pt x="2544" y="12607"/>
                  <a:pt x="2915" y="13833"/>
                  <a:pt x="3924" y="13886"/>
                </a:cubicBezTo>
                <a:cubicBezTo>
                  <a:pt x="4934" y="13939"/>
                  <a:pt x="6932" y="11170"/>
                  <a:pt x="8158" y="11350"/>
                </a:cubicBezTo>
                <a:cubicBezTo>
                  <a:pt x="9384" y="11529"/>
                  <a:pt x="10128" y="14668"/>
                  <a:pt x="11372" y="17246"/>
                </a:cubicBezTo>
                <a:cubicBezTo>
                  <a:pt x="12615" y="19825"/>
                  <a:pt x="13318" y="21600"/>
                  <a:pt x="15064" y="21494"/>
                </a:cubicBezTo>
                <a:cubicBezTo>
                  <a:pt x="16810" y="21389"/>
                  <a:pt x="19056" y="8930"/>
                  <a:pt x="20086" y="5960"/>
                </a:cubicBezTo>
                <a:cubicBezTo>
                  <a:pt x="20480" y="4533"/>
                  <a:pt x="20992" y="4671"/>
                  <a:pt x="21245" y="3677"/>
                </a:cubicBezTo>
                <a:cubicBezTo>
                  <a:pt x="21497" y="2684"/>
                  <a:pt x="21595" y="634"/>
                  <a:pt x="21600" y="0"/>
                </a:cubicBezTo>
              </a:path>
            </a:pathLst>
          </a:custGeom>
          <a:ln w="28575">
            <a:solidFill>
              <a:srgbClr val="0B4A37"/>
            </a:solidFill>
            <a:prstDash val="dash"/>
            <a:miter/>
            <a:tailEnd type="triangle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80" name="Rounded Rectangle 1"/>
          <p:cNvGrpSpPr/>
          <p:nvPr/>
        </p:nvGrpSpPr>
        <p:grpSpPr>
          <a:xfrm>
            <a:off x="2904426" y="1810561"/>
            <a:ext cx="423334" cy="478401"/>
            <a:chOff x="0" y="0"/>
            <a:chExt cx="423332" cy="478400"/>
          </a:xfrm>
        </p:grpSpPr>
        <p:sp>
          <p:nvSpPr>
            <p:cNvPr id="178" name="Rounded Rectangle"/>
            <p:cNvSpPr/>
            <p:nvPr/>
          </p:nvSpPr>
          <p:spPr>
            <a:xfrm>
              <a:off x="0" y="98704"/>
              <a:ext cx="423333" cy="280992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8575" cap="flat">
              <a:solidFill>
                <a:srgbClr val="0B4A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9" name="Phe"/>
            <p:cNvSpPr txBox="1"/>
            <p:nvPr/>
          </p:nvSpPr>
          <p:spPr>
            <a:xfrm>
              <a:off x="28004" y="0"/>
              <a:ext cx="367324" cy="47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000" tIns="36000" rIns="36000" bIns="36000" numCol="1" anchor="ctr">
              <a:spAutoFit/>
            </a:bodyPr>
            <a:lstStyle>
              <a:lvl1pPr algn="ctr">
                <a:defRPr sz="1400">
                  <a:solidFill>
                    <a:srgbClr val="0E1126"/>
                  </a:solidFill>
                </a:defRPr>
              </a:lvl1pPr>
            </a:lstStyle>
            <a:p>
              <a:pPr/>
              <a:r>
                <a:t>Phe</a:t>
              </a:r>
            </a:p>
          </p:txBody>
        </p:sp>
      </p:grpSp>
      <p:grpSp>
        <p:nvGrpSpPr>
          <p:cNvPr id="183" name="Rounded Rectangle 2"/>
          <p:cNvGrpSpPr/>
          <p:nvPr/>
        </p:nvGrpSpPr>
        <p:grpSpPr>
          <a:xfrm>
            <a:off x="3208864" y="2134885"/>
            <a:ext cx="332185" cy="540187"/>
            <a:chOff x="0" y="0"/>
            <a:chExt cx="332184" cy="540186"/>
          </a:xfrm>
        </p:grpSpPr>
        <p:sp>
          <p:nvSpPr>
            <p:cNvPr id="181" name="Rounded Rectangle"/>
            <p:cNvSpPr/>
            <p:nvPr/>
          </p:nvSpPr>
          <p:spPr>
            <a:xfrm>
              <a:off x="0" y="259195"/>
              <a:ext cx="332185" cy="280992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8575" cap="flat">
              <a:solidFill>
                <a:srgbClr val="0B4A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algn="ctr">
                <a:defRPr sz="1400">
                  <a:solidFill>
                    <a:srgbClr val="0E1126"/>
                  </a:solidFill>
                </a:defRPr>
              </a:pPr>
            </a:p>
          </p:txBody>
        </p:sp>
        <p:sp>
          <p:nvSpPr>
            <p:cNvPr id="182" name="QA"/>
            <p:cNvSpPr txBox="1"/>
            <p:nvPr/>
          </p:nvSpPr>
          <p:spPr>
            <a:xfrm>
              <a:off x="28004" y="0"/>
              <a:ext cx="276176" cy="51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000" tIns="36000" rIns="36000" bIns="36000" numCol="1" anchor="b">
              <a:spAutoFit/>
            </a:bodyPr>
            <a:lstStyle/>
            <a:p>
              <a:pPr algn="ctr">
                <a:defRPr sz="1400">
                  <a:solidFill>
                    <a:srgbClr val="0E1126"/>
                  </a:solidFill>
                </a:defRPr>
              </a:pPr>
              <a:r>
                <a:t>Q</a:t>
              </a:r>
              <a:r>
                <a:rPr baseline="-25000"/>
                <a:t>A</a:t>
              </a:r>
            </a:p>
          </p:txBody>
        </p:sp>
      </p:grpSp>
      <p:grpSp>
        <p:nvGrpSpPr>
          <p:cNvPr id="186" name="Rounded Rectangle 4"/>
          <p:cNvGrpSpPr/>
          <p:nvPr/>
        </p:nvGrpSpPr>
        <p:grpSpPr>
          <a:xfrm>
            <a:off x="3744238" y="2324775"/>
            <a:ext cx="332185" cy="540187"/>
            <a:chOff x="0" y="0"/>
            <a:chExt cx="332184" cy="540186"/>
          </a:xfrm>
        </p:grpSpPr>
        <p:sp>
          <p:nvSpPr>
            <p:cNvPr id="184" name="Rounded Rectangle"/>
            <p:cNvSpPr/>
            <p:nvPr/>
          </p:nvSpPr>
          <p:spPr>
            <a:xfrm>
              <a:off x="0" y="259195"/>
              <a:ext cx="332185" cy="280992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8575" cap="flat">
              <a:solidFill>
                <a:srgbClr val="0B4A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algn="ctr">
                <a:defRPr sz="1400">
                  <a:solidFill>
                    <a:srgbClr val="0E1126"/>
                  </a:solidFill>
                </a:defRPr>
              </a:pPr>
            </a:p>
          </p:txBody>
        </p:sp>
        <p:sp>
          <p:nvSpPr>
            <p:cNvPr id="185" name="QB"/>
            <p:cNvSpPr txBox="1"/>
            <p:nvPr/>
          </p:nvSpPr>
          <p:spPr>
            <a:xfrm>
              <a:off x="28004" y="0"/>
              <a:ext cx="276176" cy="51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000" tIns="36000" rIns="36000" bIns="36000" numCol="1" anchor="b">
              <a:spAutoFit/>
            </a:bodyPr>
            <a:lstStyle/>
            <a:p>
              <a:pPr algn="ctr">
                <a:defRPr sz="1400">
                  <a:solidFill>
                    <a:srgbClr val="0E1126"/>
                  </a:solidFill>
                </a:defRPr>
              </a:pPr>
              <a:r>
                <a:t>Q</a:t>
              </a:r>
              <a:r>
                <a:rPr baseline="-25000"/>
                <a:t>B</a:t>
              </a:r>
            </a:p>
          </p:txBody>
        </p:sp>
      </p:grpSp>
      <p:sp>
        <p:nvSpPr>
          <p:cNvPr id="187" name="Arc 5"/>
          <p:cNvSpPr/>
          <p:nvPr/>
        </p:nvSpPr>
        <p:spPr>
          <a:xfrm rot="5400000">
            <a:off x="9124658" y="1071552"/>
            <a:ext cx="270001" cy="9149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1929" y="0"/>
                  <a:pt x="21600" y="4874"/>
                  <a:pt x="21600" y="10887"/>
                </a:cubicBezTo>
                <a:cubicBezTo>
                  <a:pt x="21600" y="16152"/>
                  <a:pt x="14127" y="20662"/>
                  <a:pt x="3850" y="21600"/>
                </a:cubicBezTo>
              </a:path>
            </a:pathLst>
          </a:custGeom>
          <a:ln w="28575" cap="rnd">
            <a:solidFill>
              <a:srgbClr val="0E1126"/>
            </a:solidFill>
            <a:headEnd type="stealth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88" name="TextBox 11"/>
          <p:cNvSpPr txBox="1"/>
          <p:nvPr/>
        </p:nvSpPr>
        <p:spPr>
          <a:xfrm>
            <a:off x="8473219" y="1136215"/>
            <a:ext cx="643159" cy="24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spAutoFit/>
          </a:bodyPr>
          <a:lstStyle/>
          <a:p>
            <a:pPr algn="ctr">
              <a:defRPr sz="1200">
                <a:solidFill>
                  <a:srgbClr val="0E1126"/>
                </a:solidFill>
              </a:defRPr>
            </a:pPr>
            <a:r>
              <a:t>NADP</a:t>
            </a:r>
            <a:r>
              <a:rPr baseline="30000"/>
              <a:t>+</a:t>
            </a:r>
          </a:p>
        </p:txBody>
      </p:sp>
      <p:sp>
        <p:nvSpPr>
          <p:cNvPr id="189" name="TextBox 15"/>
          <p:cNvSpPr txBox="1"/>
          <p:nvPr/>
        </p:nvSpPr>
        <p:spPr>
          <a:xfrm>
            <a:off x="9395556" y="1126751"/>
            <a:ext cx="643159" cy="24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spAutoFit/>
          </a:bodyPr>
          <a:lstStyle>
            <a:lvl1pPr algn="ctr">
              <a:defRPr sz="1200">
                <a:solidFill>
                  <a:srgbClr val="0E1126"/>
                </a:solidFill>
              </a:defRPr>
            </a:lvl1pPr>
          </a:lstStyle>
          <a:p>
            <a:pPr/>
            <a:r>
              <a:t>NADPH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lide Number Placeholder 3"/>
          <p:cNvSpPr txBox="1"/>
          <p:nvPr>
            <p:ph type="sldNum" sz="quarter" idx="2"/>
          </p:nvPr>
        </p:nvSpPr>
        <p:spPr>
          <a:xfrm>
            <a:off x="11998525" y="35242"/>
            <a:ext cx="193475" cy="29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4" name="Rectangle 56"/>
          <p:cNvGrpSpPr/>
          <p:nvPr/>
        </p:nvGrpSpPr>
        <p:grpSpPr>
          <a:xfrm>
            <a:off x="-1" y="6632823"/>
            <a:ext cx="12192001" cy="237601"/>
            <a:chOff x="0" y="0"/>
            <a:chExt cx="12191999" cy="237599"/>
          </a:xfrm>
        </p:grpSpPr>
        <p:sp>
          <p:nvSpPr>
            <p:cNvPr id="192" name="Rectangle"/>
            <p:cNvSpPr/>
            <p:nvPr/>
          </p:nvSpPr>
          <p:spPr>
            <a:xfrm>
              <a:off x="-1" y="0"/>
              <a:ext cx="12192001" cy="237600"/>
            </a:xfrm>
            <a:prstGeom prst="rect">
              <a:avLst/>
            </a:prstGeom>
            <a:solidFill>
              <a:srgbClr val="0E1126"/>
            </a:solidFill>
            <a:ln w="19050" cap="flat">
              <a:solidFill>
                <a:srgbClr val="0E112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3" name="Keren et al, 1997. Proceedings of the National Academy of Sciences   Rappaport et al, 2005. Biophysical Journal"/>
            <p:cNvSpPr txBox="1"/>
            <p:nvPr/>
          </p:nvSpPr>
          <p:spPr>
            <a:xfrm>
              <a:off x="55244" y="3229"/>
              <a:ext cx="12081511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r>
                <a:t>Keren </a:t>
              </a:r>
              <a:r>
                <a:rPr i="1"/>
                <a:t>et al</a:t>
              </a:r>
              <a:r>
                <a:t>, 1997. Proceedings of the National Academy of Sciences		 Rappaport </a:t>
              </a:r>
              <a:r>
                <a:rPr i="1"/>
                <a:t>et al</a:t>
              </a:r>
              <a:r>
                <a:t>, 2005. Biophysical Journal</a:t>
              </a:r>
            </a:p>
          </p:txBody>
        </p:sp>
      </p:grpSp>
      <p:grpSp>
        <p:nvGrpSpPr>
          <p:cNvPr id="210" name="Group 74"/>
          <p:cNvGrpSpPr/>
          <p:nvPr/>
        </p:nvGrpSpPr>
        <p:grpSpPr>
          <a:xfrm>
            <a:off x="455609" y="4491015"/>
            <a:ext cx="1539755" cy="1475912"/>
            <a:chOff x="0" y="0"/>
            <a:chExt cx="1539753" cy="1475910"/>
          </a:xfrm>
        </p:grpSpPr>
        <p:sp>
          <p:nvSpPr>
            <p:cNvPr id="195" name="Rounded Rectangle 75"/>
            <p:cNvSpPr/>
            <p:nvPr/>
          </p:nvSpPr>
          <p:spPr>
            <a:xfrm>
              <a:off x="0" y="0"/>
              <a:ext cx="1539754" cy="1455082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31750" cap="flat">
              <a:solidFill>
                <a:srgbClr val="0B4A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E1126"/>
                  </a:solidFill>
                </a:defRPr>
              </a:pPr>
            </a:p>
          </p:txBody>
        </p:sp>
        <p:grpSp>
          <p:nvGrpSpPr>
            <p:cNvPr id="209" name="Group 76"/>
            <p:cNvGrpSpPr/>
            <p:nvPr/>
          </p:nvGrpSpPr>
          <p:grpSpPr>
            <a:xfrm>
              <a:off x="0" y="10242"/>
              <a:ext cx="1531260" cy="1465669"/>
              <a:chOff x="0" y="0"/>
              <a:chExt cx="1531259" cy="1465668"/>
            </a:xfrm>
          </p:grpSpPr>
          <p:sp>
            <p:nvSpPr>
              <p:cNvPr id="196" name="Arc 77"/>
              <p:cNvSpPr/>
              <p:nvPr/>
            </p:nvSpPr>
            <p:spPr>
              <a:xfrm>
                <a:off x="246414" y="234449"/>
                <a:ext cx="514282" cy="5142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9671"/>
                      <a:pt x="9671" y="0"/>
                      <a:pt x="21600" y="0"/>
                    </a:cubicBezTo>
                  </a:path>
                </a:pathLst>
              </a:custGeom>
              <a:noFill/>
              <a:ln w="31750" cap="rnd">
                <a:solidFill>
                  <a:srgbClr val="003D50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0E1126"/>
                    </a:solidFill>
                  </a:defRPr>
                </a:pPr>
              </a:p>
            </p:txBody>
          </p:sp>
          <p:sp>
            <p:nvSpPr>
              <p:cNvPr id="197" name="Arc 78"/>
              <p:cNvSpPr/>
              <p:nvPr/>
            </p:nvSpPr>
            <p:spPr>
              <a:xfrm>
                <a:off x="777870" y="234215"/>
                <a:ext cx="497104" cy="5139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2044" y="389"/>
                      <a:pt x="21600" y="9945"/>
                      <a:pt x="21600" y="21600"/>
                    </a:cubicBezTo>
                  </a:path>
                </a:pathLst>
              </a:custGeom>
              <a:noFill/>
              <a:ln w="31750" cap="rnd">
                <a:solidFill>
                  <a:srgbClr val="385D9A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0E1126"/>
                    </a:solidFill>
                  </a:defRPr>
                </a:pPr>
              </a:p>
            </p:txBody>
          </p:sp>
          <p:sp>
            <p:nvSpPr>
              <p:cNvPr id="198" name="Arc 79"/>
              <p:cNvSpPr/>
              <p:nvPr/>
            </p:nvSpPr>
            <p:spPr>
              <a:xfrm>
                <a:off x="760668" y="758099"/>
                <a:ext cx="514282" cy="5142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cubicBezTo>
                      <a:pt x="21600" y="11929"/>
                      <a:pt x="11929" y="21600"/>
                      <a:pt x="0" y="21600"/>
                    </a:cubicBezTo>
                  </a:path>
                </a:pathLst>
              </a:custGeom>
              <a:noFill/>
              <a:ln w="31750" cap="rnd">
                <a:solidFill>
                  <a:srgbClr val="3197A7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0E1126"/>
                    </a:solidFill>
                  </a:defRPr>
                </a:pPr>
              </a:p>
            </p:txBody>
          </p:sp>
          <p:sp>
            <p:nvSpPr>
              <p:cNvPr id="199" name="Text Box 4"/>
              <p:cNvSpPr txBox="1"/>
              <p:nvPr/>
            </p:nvSpPr>
            <p:spPr>
              <a:xfrm>
                <a:off x="288149" y="566743"/>
                <a:ext cx="984311" cy="3713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algn="ctr">
                  <a:defRPr sz="1600">
                    <a:solidFill>
                      <a:srgbClr val="0E1126"/>
                    </a:solidFill>
                  </a:defRPr>
                </a:pPr>
                <a:r>
                  <a:t>Mn</a:t>
                </a:r>
                <a:r>
                  <a:rPr baseline="-25000"/>
                  <a:t>4</a:t>
                </a:r>
                <a:r>
                  <a:t>CaO</a:t>
                </a:r>
                <a:r>
                  <a:rPr baseline="-25000"/>
                  <a:t>5</a:t>
                </a:r>
              </a:p>
            </p:txBody>
          </p:sp>
          <p:sp>
            <p:nvSpPr>
              <p:cNvPr id="200" name="Text Box 4"/>
              <p:cNvSpPr txBox="1"/>
              <p:nvPr/>
            </p:nvSpPr>
            <p:spPr>
              <a:xfrm>
                <a:off x="1061892" y="1152368"/>
                <a:ext cx="256287" cy="313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6000" tIns="36000" rIns="36000" bIns="36000" numCol="1" anchor="ctr">
                <a:spAutoFit/>
              </a:bodyPr>
              <a:lstStyle/>
              <a:p>
                <a:pPr algn="ctr">
                  <a:defRPr sz="1600">
                    <a:solidFill>
                      <a:srgbClr val="0E1126"/>
                    </a:solidFill>
                  </a:defRPr>
                </a:pPr>
                <a:r>
                  <a:t>e</a:t>
                </a:r>
                <a:r>
                  <a:rPr baseline="30000"/>
                  <a:t>-</a:t>
                </a:r>
              </a:p>
            </p:txBody>
          </p:sp>
          <p:sp>
            <p:nvSpPr>
              <p:cNvPr id="201" name="Arc 82"/>
              <p:cNvSpPr/>
              <p:nvPr/>
            </p:nvSpPr>
            <p:spPr>
              <a:xfrm>
                <a:off x="246542" y="763960"/>
                <a:ext cx="502656" cy="5025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21600" y="21600"/>
                    </a:lnTo>
                    <a:cubicBezTo>
                      <a:pt x="9783" y="21336"/>
                      <a:pt x="266" y="11819"/>
                      <a:pt x="0" y="0"/>
                    </a:cubicBezTo>
                  </a:path>
                </a:pathLst>
              </a:custGeom>
              <a:noFill/>
              <a:ln w="31750" cap="rnd">
                <a:solidFill>
                  <a:srgbClr val="9FD4C2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0E1126"/>
                    </a:solidFill>
                  </a:defRPr>
                </a:pPr>
              </a:p>
            </p:txBody>
          </p:sp>
          <p:sp>
            <p:nvSpPr>
              <p:cNvPr id="202" name="Arc 83"/>
              <p:cNvSpPr/>
              <p:nvPr/>
            </p:nvSpPr>
            <p:spPr>
              <a:xfrm rot="2199008">
                <a:off x="324663" y="287729"/>
                <a:ext cx="73411" cy="142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1604" y="6186"/>
                      <a:pt x="19080" y="13662"/>
                      <a:pt x="21600" y="21600"/>
                    </a:cubicBezTo>
                  </a:path>
                </a:pathLst>
              </a:custGeom>
              <a:noFill/>
              <a:ln w="31750" cap="rnd">
                <a:solidFill>
                  <a:srgbClr val="013D5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000">
                    <a:solidFill>
                      <a:srgbClr val="0E1126"/>
                    </a:solidFill>
                  </a:defRPr>
                </a:pPr>
              </a:p>
            </p:txBody>
          </p:sp>
          <p:sp>
            <p:nvSpPr>
              <p:cNvPr id="203" name="Text Box 4"/>
              <p:cNvSpPr txBox="1"/>
              <p:nvPr/>
            </p:nvSpPr>
            <p:spPr>
              <a:xfrm>
                <a:off x="0" y="898559"/>
                <a:ext cx="256287" cy="313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6000" tIns="36000" rIns="36000" bIns="36000" numCol="1" anchor="ctr">
                <a:spAutoFit/>
              </a:bodyPr>
              <a:lstStyle/>
              <a:p>
                <a:pPr algn="ctr">
                  <a:defRPr sz="1600">
                    <a:solidFill>
                      <a:srgbClr val="0E1126"/>
                    </a:solidFill>
                  </a:defRPr>
                </a:pPr>
                <a:r>
                  <a:t>e</a:t>
                </a:r>
                <a:r>
                  <a:rPr baseline="30000"/>
                  <a:t>-</a:t>
                </a:r>
              </a:p>
            </p:txBody>
          </p:sp>
          <p:sp>
            <p:nvSpPr>
              <p:cNvPr id="204" name="Text Box 4"/>
              <p:cNvSpPr txBox="1"/>
              <p:nvPr/>
            </p:nvSpPr>
            <p:spPr>
              <a:xfrm>
                <a:off x="256286" y="0"/>
                <a:ext cx="256287" cy="313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6000" tIns="36000" rIns="36000" bIns="36000" numCol="1" anchor="ctr">
                <a:spAutoFit/>
              </a:bodyPr>
              <a:lstStyle/>
              <a:p>
                <a:pPr algn="ctr">
                  <a:defRPr sz="1600">
                    <a:solidFill>
                      <a:srgbClr val="0E1126"/>
                    </a:solidFill>
                  </a:defRPr>
                </a:pPr>
                <a:r>
                  <a:t>e</a:t>
                </a:r>
                <a:r>
                  <a:rPr baseline="30000"/>
                  <a:t>-</a:t>
                </a:r>
              </a:p>
            </p:txBody>
          </p:sp>
          <p:sp>
            <p:nvSpPr>
              <p:cNvPr id="205" name="Text Box 4"/>
              <p:cNvSpPr txBox="1"/>
              <p:nvPr/>
            </p:nvSpPr>
            <p:spPr>
              <a:xfrm>
                <a:off x="1274973" y="218506"/>
                <a:ext cx="256287" cy="313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6000" tIns="36000" rIns="36000" bIns="36000" numCol="1" anchor="ctr">
                <a:spAutoFit/>
              </a:bodyPr>
              <a:lstStyle/>
              <a:p>
                <a:pPr algn="ctr">
                  <a:defRPr sz="1600">
                    <a:solidFill>
                      <a:srgbClr val="0E1126"/>
                    </a:solidFill>
                  </a:defRPr>
                </a:pPr>
                <a:r>
                  <a:t>e</a:t>
                </a:r>
                <a:r>
                  <a:rPr baseline="30000"/>
                  <a:t>-</a:t>
                </a:r>
              </a:p>
            </p:txBody>
          </p:sp>
          <p:sp>
            <p:nvSpPr>
              <p:cNvPr id="206" name="Arc 87"/>
              <p:cNvSpPr/>
              <p:nvPr/>
            </p:nvSpPr>
            <p:spPr>
              <a:xfrm rot="7781927">
                <a:off x="1169687" y="332152"/>
                <a:ext cx="73412" cy="142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1604" y="6186"/>
                      <a:pt x="19080" y="13662"/>
                      <a:pt x="21600" y="21600"/>
                    </a:cubicBezTo>
                  </a:path>
                </a:pathLst>
              </a:custGeom>
              <a:noFill/>
              <a:ln w="31750" cap="rnd">
                <a:solidFill>
                  <a:srgbClr val="385D9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000">
                    <a:solidFill>
                      <a:srgbClr val="0E1126"/>
                    </a:solidFill>
                  </a:defRPr>
                </a:pPr>
              </a:p>
            </p:txBody>
          </p:sp>
          <p:sp>
            <p:nvSpPr>
              <p:cNvPr id="207" name="Arc 88"/>
              <p:cNvSpPr/>
              <p:nvPr/>
            </p:nvSpPr>
            <p:spPr>
              <a:xfrm rot="12932084">
                <a:off x="1118608" y="1077392"/>
                <a:ext cx="73412" cy="1422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1604" y="6186"/>
                      <a:pt x="19080" y="13662"/>
                      <a:pt x="21600" y="21600"/>
                    </a:cubicBezTo>
                  </a:path>
                </a:pathLst>
              </a:custGeom>
              <a:noFill/>
              <a:ln w="31750" cap="rnd">
                <a:solidFill>
                  <a:srgbClr val="3197A7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000">
                    <a:solidFill>
                      <a:srgbClr val="0E1126"/>
                    </a:solidFill>
                  </a:defRPr>
                </a:pPr>
              </a:p>
            </p:txBody>
          </p:sp>
          <p:sp>
            <p:nvSpPr>
              <p:cNvPr id="208" name="Arc 89"/>
              <p:cNvSpPr/>
              <p:nvPr/>
            </p:nvSpPr>
            <p:spPr>
              <a:xfrm rot="18656570">
                <a:off x="286284" y="1032293"/>
                <a:ext cx="73411" cy="142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1604" y="6186"/>
                      <a:pt x="19080" y="13662"/>
                      <a:pt x="21600" y="21600"/>
                    </a:cubicBezTo>
                  </a:path>
                </a:pathLst>
              </a:custGeom>
              <a:noFill/>
              <a:ln w="31750" cap="rnd">
                <a:solidFill>
                  <a:srgbClr val="9FD4C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000">
                    <a:solidFill>
                      <a:srgbClr val="0E1126"/>
                    </a:solidFill>
                  </a:defRPr>
                </a:pPr>
              </a:p>
            </p:txBody>
          </p:sp>
        </p:grpSp>
      </p:grpSp>
      <p:grpSp>
        <p:nvGrpSpPr>
          <p:cNvPr id="218" name="Group 26"/>
          <p:cNvGrpSpPr/>
          <p:nvPr/>
        </p:nvGrpSpPr>
        <p:grpSpPr>
          <a:xfrm>
            <a:off x="490417" y="1524203"/>
            <a:ext cx="11211118" cy="2711361"/>
            <a:chOff x="0" y="0"/>
            <a:chExt cx="11211117" cy="2711359"/>
          </a:xfrm>
        </p:grpSpPr>
        <p:pic>
          <p:nvPicPr>
            <p:cNvPr id="211" name="Picture 25" descr="Picture 25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497599"/>
              <a:ext cx="11211118" cy="2213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2" name="Arc 63"/>
            <p:cNvSpPr/>
            <p:nvPr/>
          </p:nvSpPr>
          <p:spPr>
            <a:xfrm rot="5400000">
              <a:off x="7678988" y="-2262"/>
              <a:ext cx="268201" cy="7164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1929" y="0"/>
                    <a:pt x="21600" y="4860"/>
                    <a:pt x="21600" y="10854"/>
                  </a:cubicBezTo>
                  <a:cubicBezTo>
                    <a:pt x="21600" y="16258"/>
                    <a:pt x="13690" y="20839"/>
                    <a:pt x="3044" y="21600"/>
                  </a:cubicBezTo>
                </a:path>
              </a:pathLst>
            </a:custGeom>
            <a:noFill/>
            <a:ln w="28575" cap="rnd">
              <a:solidFill>
                <a:srgbClr val="0E1126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E1126"/>
                  </a:solidFill>
                </a:defRPr>
              </a:pPr>
            </a:p>
          </p:txBody>
        </p:sp>
        <p:sp>
          <p:nvSpPr>
            <p:cNvPr id="213" name="TextBox 64"/>
            <p:cNvSpPr txBox="1"/>
            <p:nvPr/>
          </p:nvSpPr>
          <p:spPr>
            <a:xfrm>
              <a:off x="7116862" y="0"/>
              <a:ext cx="643159" cy="249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000" tIns="36000" rIns="36000" bIns="36000" numCol="1" anchor="t">
              <a:spAutoFit/>
            </a:bodyPr>
            <a:lstStyle/>
            <a:p>
              <a:pPr algn="ctr">
                <a:defRPr sz="1200">
                  <a:solidFill>
                    <a:srgbClr val="0E1126"/>
                  </a:solidFill>
                </a:defRPr>
              </a:pPr>
              <a:r>
                <a:t>NADP</a:t>
              </a:r>
              <a:r>
                <a:rPr baseline="30000"/>
                <a:t>+</a:t>
              </a:r>
            </a:p>
          </p:txBody>
        </p:sp>
        <p:sp>
          <p:nvSpPr>
            <p:cNvPr id="214" name="TextBox 65"/>
            <p:cNvSpPr txBox="1"/>
            <p:nvPr/>
          </p:nvSpPr>
          <p:spPr>
            <a:xfrm>
              <a:off x="7875211" y="0"/>
              <a:ext cx="643159" cy="249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000" tIns="36000" rIns="36000" bIns="36000" numCol="1" anchor="t">
              <a:spAutoFit/>
            </a:bodyPr>
            <a:lstStyle>
              <a:lvl1pPr algn="ctr">
                <a:defRPr sz="1200">
                  <a:solidFill>
                    <a:srgbClr val="0E1126"/>
                  </a:solidFill>
                </a:defRPr>
              </a:lvl1pPr>
            </a:lstStyle>
            <a:p>
              <a:pPr/>
              <a:r>
                <a:t>NADPH</a:t>
              </a:r>
            </a:p>
          </p:txBody>
        </p:sp>
        <p:sp>
          <p:nvSpPr>
            <p:cNvPr id="215" name="Arc 92"/>
            <p:cNvSpPr/>
            <p:nvPr/>
          </p:nvSpPr>
          <p:spPr>
            <a:xfrm rot="5400000">
              <a:off x="9657796" y="19013"/>
              <a:ext cx="268201" cy="7164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1929" y="0"/>
                    <a:pt x="21600" y="4860"/>
                    <a:pt x="21600" y="10854"/>
                  </a:cubicBezTo>
                  <a:cubicBezTo>
                    <a:pt x="21600" y="16258"/>
                    <a:pt x="13690" y="20839"/>
                    <a:pt x="3044" y="21600"/>
                  </a:cubicBezTo>
                </a:path>
              </a:pathLst>
            </a:custGeom>
            <a:noFill/>
            <a:ln w="28575" cap="rnd">
              <a:solidFill>
                <a:srgbClr val="0E1126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E1126"/>
                  </a:solidFill>
                </a:defRPr>
              </a:pPr>
            </a:p>
          </p:txBody>
        </p:sp>
        <p:sp>
          <p:nvSpPr>
            <p:cNvPr id="216" name="TextBox 93"/>
            <p:cNvSpPr txBox="1"/>
            <p:nvPr/>
          </p:nvSpPr>
          <p:spPr>
            <a:xfrm>
              <a:off x="9187592" y="37802"/>
              <a:ext cx="438336" cy="249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000" tIns="36000" rIns="36000" bIns="36000" numCol="1" anchor="t">
              <a:spAutoFit/>
            </a:bodyPr>
            <a:lstStyle>
              <a:lvl1pPr algn="ctr">
                <a:defRPr sz="1200">
                  <a:solidFill>
                    <a:srgbClr val="0E1126"/>
                  </a:solidFill>
                </a:defRPr>
              </a:lvl1pPr>
            </a:lstStyle>
            <a:p>
              <a:pPr/>
              <a:r>
                <a:t>ADP</a:t>
              </a:r>
            </a:p>
          </p:txBody>
        </p:sp>
        <p:sp>
          <p:nvSpPr>
            <p:cNvPr id="217" name="TextBox 94"/>
            <p:cNvSpPr txBox="1"/>
            <p:nvPr/>
          </p:nvSpPr>
          <p:spPr>
            <a:xfrm>
              <a:off x="9929290" y="6851"/>
              <a:ext cx="438336" cy="249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000" tIns="36000" rIns="36000" bIns="36000" numCol="1" anchor="t">
              <a:spAutoFit/>
            </a:bodyPr>
            <a:lstStyle>
              <a:lvl1pPr algn="ctr">
                <a:defRPr sz="1200">
                  <a:solidFill>
                    <a:srgbClr val="0E1126"/>
                  </a:solidFill>
                </a:defRPr>
              </a:lvl1pPr>
            </a:lstStyle>
            <a:p>
              <a:pPr/>
              <a:r>
                <a:t>ATP</a:t>
              </a:r>
            </a:p>
          </p:txBody>
        </p:sp>
      </p:grpSp>
      <p:sp>
        <p:nvSpPr>
          <p:cNvPr id="219" name="Freeform 27"/>
          <p:cNvSpPr/>
          <p:nvPr/>
        </p:nvSpPr>
        <p:spPr>
          <a:xfrm>
            <a:off x="1193800" y="2077228"/>
            <a:ext cx="7137401" cy="236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233" y="17085"/>
                  <a:pt x="745" y="14457"/>
                  <a:pt x="1658" y="12478"/>
                </a:cubicBezTo>
                <a:cubicBezTo>
                  <a:pt x="2572" y="10498"/>
                  <a:pt x="4179" y="9749"/>
                  <a:pt x="5483" y="9724"/>
                </a:cubicBezTo>
                <a:cubicBezTo>
                  <a:pt x="6788" y="9699"/>
                  <a:pt x="7923" y="12362"/>
                  <a:pt x="9250" y="14103"/>
                </a:cubicBezTo>
                <a:cubicBezTo>
                  <a:pt x="10577" y="15844"/>
                  <a:pt x="12186" y="18785"/>
                  <a:pt x="13683" y="18753"/>
                </a:cubicBezTo>
                <a:cubicBezTo>
                  <a:pt x="15179" y="18721"/>
                  <a:pt x="17180" y="13919"/>
                  <a:pt x="18149" y="11027"/>
                </a:cubicBezTo>
                <a:cubicBezTo>
                  <a:pt x="19118" y="8135"/>
                  <a:pt x="19283" y="6569"/>
                  <a:pt x="19781" y="5248"/>
                </a:cubicBezTo>
                <a:cubicBezTo>
                  <a:pt x="20279" y="3926"/>
                  <a:pt x="20836" y="3973"/>
                  <a:pt x="21139" y="3099"/>
                </a:cubicBezTo>
                <a:cubicBezTo>
                  <a:pt x="21442" y="2224"/>
                  <a:pt x="21574" y="502"/>
                  <a:pt x="21600" y="0"/>
                </a:cubicBezTo>
              </a:path>
            </a:pathLst>
          </a:custGeom>
          <a:ln w="34925" cap="sq">
            <a:solidFill>
              <a:srgbClr val="0B4A37"/>
            </a:solidFill>
            <a:prstDash val="dash"/>
            <a:miter/>
            <a:tailEnd type="triangle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E1126"/>
                </a:solidFill>
              </a:defRPr>
            </a:pPr>
          </a:p>
        </p:txBody>
      </p:sp>
      <p:grpSp>
        <p:nvGrpSpPr>
          <p:cNvPr id="222" name="Group 12"/>
          <p:cNvGrpSpPr/>
          <p:nvPr/>
        </p:nvGrpSpPr>
        <p:grpSpPr>
          <a:xfrm>
            <a:off x="1209686" y="3792315"/>
            <a:ext cx="243874" cy="313301"/>
            <a:chOff x="0" y="0"/>
            <a:chExt cx="243873" cy="313300"/>
          </a:xfrm>
        </p:grpSpPr>
        <p:sp>
          <p:nvSpPr>
            <p:cNvPr id="220" name="Oval 13"/>
            <p:cNvSpPr/>
            <p:nvPr/>
          </p:nvSpPr>
          <p:spPr>
            <a:xfrm>
              <a:off x="0" y="61686"/>
              <a:ext cx="240609" cy="2412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0E1126"/>
                  </a:solidFill>
                </a:defRPr>
              </a:pPr>
            </a:p>
          </p:txBody>
        </p:sp>
        <p:sp>
          <p:nvSpPr>
            <p:cNvPr id="221" name="TextBox 14"/>
            <p:cNvSpPr txBox="1"/>
            <p:nvPr/>
          </p:nvSpPr>
          <p:spPr>
            <a:xfrm>
              <a:off x="19719" y="0"/>
              <a:ext cx="224155" cy="313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000" tIns="36000" rIns="36000" bIns="36000" numCol="1" anchor="t">
              <a:spAutoFit/>
            </a:bodyPr>
            <a:lstStyle/>
            <a:p>
              <a:pPr algn="ctr">
                <a:defRPr sz="1600">
                  <a:solidFill>
                    <a:srgbClr val="0E1126"/>
                  </a:solidFill>
                </a:defRPr>
              </a:pPr>
              <a:r>
                <a:t>e</a:t>
              </a:r>
              <a:r>
                <a:rPr baseline="30000"/>
                <a:t>-</a:t>
              </a:r>
            </a:p>
          </p:txBody>
        </p:sp>
      </p:grpSp>
      <p:grpSp>
        <p:nvGrpSpPr>
          <p:cNvPr id="225" name="Group 28"/>
          <p:cNvGrpSpPr/>
          <p:nvPr/>
        </p:nvGrpSpPr>
        <p:grpSpPr>
          <a:xfrm>
            <a:off x="1883432" y="3112849"/>
            <a:ext cx="243874" cy="313301"/>
            <a:chOff x="0" y="0"/>
            <a:chExt cx="243873" cy="313300"/>
          </a:xfrm>
        </p:grpSpPr>
        <p:sp>
          <p:nvSpPr>
            <p:cNvPr id="223" name="Oval 29"/>
            <p:cNvSpPr/>
            <p:nvPr/>
          </p:nvSpPr>
          <p:spPr>
            <a:xfrm>
              <a:off x="0" y="61686"/>
              <a:ext cx="240609" cy="2412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0E1126"/>
                  </a:solidFill>
                </a:defRPr>
              </a:pPr>
            </a:p>
          </p:txBody>
        </p:sp>
        <p:sp>
          <p:nvSpPr>
            <p:cNvPr id="224" name="TextBox 30"/>
            <p:cNvSpPr txBox="1"/>
            <p:nvPr/>
          </p:nvSpPr>
          <p:spPr>
            <a:xfrm>
              <a:off x="19719" y="0"/>
              <a:ext cx="224155" cy="313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000" tIns="36000" rIns="36000" bIns="36000" numCol="1" anchor="t">
              <a:spAutoFit/>
            </a:bodyPr>
            <a:lstStyle/>
            <a:p>
              <a:pPr algn="ctr">
                <a:defRPr sz="1600">
                  <a:solidFill>
                    <a:srgbClr val="0E1126"/>
                  </a:solidFill>
                </a:defRPr>
              </a:pPr>
              <a:r>
                <a:t>e</a:t>
              </a:r>
              <a:r>
                <a:rPr baseline="30000"/>
                <a:t>-</a:t>
              </a:r>
            </a:p>
          </p:txBody>
        </p:sp>
      </p:grpSp>
      <p:grpSp>
        <p:nvGrpSpPr>
          <p:cNvPr id="228" name="Group 31"/>
          <p:cNvGrpSpPr/>
          <p:nvPr/>
        </p:nvGrpSpPr>
        <p:grpSpPr>
          <a:xfrm>
            <a:off x="2882956" y="2918066"/>
            <a:ext cx="243874" cy="313301"/>
            <a:chOff x="0" y="0"/>
            <a:chExt cx="243873" cy="313300"/>
          </a:xfrm>
        </p:grpSpPr>
        <p:sp>
          <p:nvSpPr>
            <p:cNvPr id="226" name="Oval 32"/>
            <p:cNvSpPr/>
            <p:nvPr/>
          </p:nvSpPr>
          <p:spPr>
            <a:xfrm>
              <a:off x="0" y="61686"/>
              <a:ext cx="240609" cy="2412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0E1126"/>
                  </a:solidFill>
                </a:defRPr>
              </a:pPr>
            </a:p>
          </p:txBody>
        </p:sp>
        <p:sp>
          <p:nvSpPr>
            <p:cNvPr id="227" name="TextBox 33"/>
            <p:cNvSpPr txBox="1"/>
            <p:nvPr/>
          </p:nvSpPr>
          <p:spPr>
            <a:xfrm>
              <a:off x="19719" y="0"/>
              <a:ext cx="224155" cy="313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000" tIns="36000" rIns="36000" bIns="36000" numCol="1" anchor="t">
              <a:spAutoFit/>
            </a:bodyPr>
            <a:lstStyle/>
            <a:p>
              <a:pPr algn="ctr">
                <a:defRPr sz="1600">
                  <a:solidFill>
                    <a:srgbClr val="0E1126"/>
                  </a:solidFill>
                </a:defRPr>
              </a:pPr>
              <a:r>
                <a:t>e</a:t>
              </a:r>
              <a:r>
                <a:rPr baseline="30000"/>
                <a:t>-</a:t>
              </a:r>
            </a:p>
          </p:txBody>
        </p:sp>
      </p:grpSp>
      <p:grpSp>
        <p:nvGrpSpPr>
          <p:cNvPr id="231" name="Group 34"/>
          <p:cNvGrpSpPr/>
          <p:nvPr/>
        </p:nvGrpSpPr>
        <p:grpSpPr>
          <a:xfrm>
            <a:off x="3793287" y="3283729"/>
            <a:ext cx="243874" cy="313301"/>
            <a:chOff x="0" y="0"/>
            <a:chExt cx="243873" cy="313300"/>
          </a:xfrm>
        </p:grpSpPr>
        <p:sp>
          <p:nvSpPr>
            <p:cNvPr id="229" name="Oval 35"/>
            <p:cNvSpPr/>
            <p:nvPr/>
          </p:nvSpPr>
          <p:spPr>
            <a:xfrm>
              <a:off x="0" y="61686"/>
              <a:ext cx="240609" cy="2412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0E1126"/>
                  </a:solidFill>
                </a:defRPr>
              </a:pPr>
            </a:p>
          </p:txBody>
        </p:sp>
        <p:sp>
          <p:nvSpPr>
            <p:cNvPr id="230" name="TextBox 36"/>
            <p:cNvSpPr txBox="1"/>
            <p:nvPr/>
          </p:nvSpPr>
          <p:spPr>
            <a:xfrm>
              <a:off x="19719" y="0"/>
              <a:ext cx="224155" cy="313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000" tIns="36000" rIns="36000" bIns="36000" numCol="1" anchor="t">
              <a:spAutoFit/>
            </a:bodyPr>
            <a:lstStyle/>
            <a:p>
              <a:pPr algn="ctr">
                <a:defRPr sz="1600">
                  <a:solidFill>
                    <a:srgbClr val="0E1126"/>
                  </a:solidFill>
                </a:defRPr>
              </a:pPr>
              <a:r>
                <a:t>e</a:t>
              </a:r>
              <a:r>
                <a:rPr baseline="30000"/>
                <a:t>-</a:t>
              </a:r>
            </a:p>
          </p:txBody>
        </p:sp>
      </p:grpSp>
      <p:grpSp>
        <p:nvGrpSpPr>
          <p:cNvPr id="234" name="Group 37"/>
          <p:cNvGrpSpPr/>
          <p:nvPr/>
        </p:nvGrpSpPr>
        <p:grpSpPr>
          <a:xfrm>
            <a:off x="4675308" y="3700460"/>
            <a:ext cx="243874" cy="313301"/>
            <a:chOff x="0" y="0"/>
            <a:chExt cx="243873" cy="313300"/>
          </a:xfrm>
        </p:grpSpPr>
        <p:sp>
          <p:nvSpPr>
            <p:cNvPr id="232" name="Oval 38"/>
            <p:cNvSpPr/>
            <p:nvPr/>
          </p:nvSpPr>
          <p:spPr>
            <a:xfrm>
              <a:off x="0" y="61686"/>
              <a:ext cx="240609" cy="2412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0E1126"/>
                  </a:solidFill>
                </a:defRPr>
              </a:pPr>
            </a:p>
          </p:txBody>
        </p:sp>
        <p:sp>
          <p:nvSpPr>
            <p:cNvPr id="233" name="TextBox 39"/>
            <p:cNvSpPr txBox="1"/>
            <p:nvPr/>
          </p:nvSpPr>
          <p:spPr>
            <a:xfrm>
              <a:off x="19719" y="0"/>
              <a:ext cx="224155" cy="313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000" tIns="36000" rIns="36000" bIns="36000" numCol="1" anchor="t">
              <a:spAutoFit/>
            </a:bodyPr>
            <a:lstStyle/>
            <a:p>
              <a:pPr algn="ctr">
                <a:defRPr sz="1600">
                  <a:solidFill>
                    <a:srgbClr val="0E1126"/>
                  </a:solidFill>
                </a:defRPr>
              </a:pPr>
              <a:r>
                <a:t>e</a:t>
              </a:r>
              <a:r>
                <a:rPr baseline="30000"/>
                <a:t>-</a:t>
              </a:r>
            </a:p>
          </p:txBody>
        </p:sp>
      </p:grpSp>
      <p:grpSp>
        <p:nvGrpSpPr>
          <p:cNvPr id="237" name="Group 40"/>
          <p:cNvGrpSpPr/>
          <p:nvPr/>
        </p:nvGrpSpPr>
        <p:grpSpPr>
          <a:xfrm>
            <a:off x="5606998" y="3932284"/>
            <a:ext cx="243874" cy="313301"/>
            <a:chOff x="0" y="0"/>
            <a:chExt cx="243873" cy="313300"/>
          </a:xfrm>
        </p:grpSpPr>
        <p:sp>
          <p:nvSpPr>
            <p:cNvPr id="235" name="Oval 41"/>
            <p:cNvSpPr/>
            <p:nvPr/>
          </p:nvSpPr>
          <p:spPr>
            <a:xfrm>
              <a:off x="0" y="61686"/>
              <a:ext cx="240609" cy="2412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0E1126"/>
                  </a:solidFill>
                </a:defRPr>
              </a:pPr>
            </a:p>
          </p:txBody>
        </p:sp>
        <p:sp>
          <p:nvSpPr>
            <p:cNvPr id="236" name="TextBox 42"/>
            <p:cNvSpPr txBox="1"/>
            <p:nvPr/>
          </p:nvSpPr>
          <p:spPr>
            <a:xfrm>
              <a:off x="19719" y="0"/>
              <a:ext cx="224155" cy="313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000" tIns="36000" rIns="36000" bIns="36000" numCol="1" anchor="t">
              <a:spAutoFit/>
            </a:bodyPr>
            <a:lstStyle/>
            <a:p>
              <a:pPr algn="ctr">
                <a:defRPr sz="1600">
                  <a:solidFill>
                    <a:srgbClr val="0E1126"/>
                  </a:solidFill>
                </a:defRPr>
              </a:pPr>
              <a:r>
                <a:t>e</a:t>
              </a:r>
              <a:r>
                <a:rPr baseline="30000"/>
                <a:t>-</a:t>
              </a:r>
            </a:p>
          </p:txBody>
        </p:sp>
      </p:grpSp>
      <p:grpSp>
        <p:nvGrpSpPr>
          <p:cNvPr id="240" name="Group 43"/>
          <p:cNvGrpSpPr/>
          <p:nvPr/>
        </p:nvGrpSpPr>
        <p:grpSpPr>
          <a:xfrm>
            <a:off x="6499988" y="3598495"/>
            <a:ext cx="243874" cy="313301"/>
            <a:chOff x="0" y="0"/>
            <a:chExt cx="243873" cy="313300"/>
          </a:xfrm>
        </p:grpSpPr>
        <p:sp>
          <p:nvSpPr>
            <p:cNvPr id="238" name="Oval 44"/>
            <p:cNvSpPr/>
            <p:nvPr/>
          </p:nvSpPr>
          <p:spPr>
            <a:xfrm>
              <a:off x="0" y="61686"/>
              <a:ext cx="240609" cy="2412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0E1126"/>
                  </a:solidFill>
                </a:defRPr>
              </a:pPr>
            </a:p>
          </p:txBody>
        </p:sp>
        <p:sp>
          <p:nvSpPr>
            <p:cNvPr id="239" name="TextBox 45"/>
            <p:cNvSpPr txBox="1"/>
            <p:nvPr/>
          </p:nvSpPr>
          <p:spPr>
            <a:xfrm>
              <a:off x="19719" y="0"/>
              <a:ext cx="224155" cy="313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000" tIns="36000" rIns="36000" bIns="36000" numCol="1" anchor="t">
              <a:spAutoFit/>
            </a:bodyPr>
            <a:lstStyle/>
            <a:p>
              <a:pPr algn="ctr">
                <a:defRPr sz="1600">
                  <a:solidFill>
                    <a:srgbClr val="0E1126"/>
                  </a:solidFill>
                </a:defRPr>
              </a:pPr>
              <a:r>
                <a:t>e</a:t>
              </a:r>
              <a:r>
                <a:rPr baseline="30000"/>
                <a:t>-</a:t>
              </a:r>
            </a:p>
          </p:txBody>
        </p:sp>
      </p:grpSp>
      <p:grpSp>
        <p:nvGrpSpPr>
          <p:cNvPr id="243" name="Group 46"/>
          <p:cNvGrpSpPr/>
          <p:nvPr/>
        </p:nvGrpSpPr>
        <p:grpSpPr>
          <a:xfrm>
            <a:off x="7226451" y="2940891"/>
            <a:ext cx="243874" cy="313301"/>
            <a:chOff x="0" y="0"/>
            <a:chExt cx="243873" cy="313300"/>
          </a:xfrm>
        </p:grpSpPr>
        <p:sp>
          <p:nvSpPr>
            <p:cNvPr id="241" name="Oval 47"/>
            <p:cNvSpPr/>
            <p:nvPr/>
          </p:nvSpPr>
          <p:spPr>
            <a:xfrm>
              <a:off x="0" y="61686"/>
              <a:ext cx="240609" cy="2412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0E1126"/>
                  </a:solidFill>
                </a:defRPr>
              </a:pPr>
            </a:p>
          </p:txBody>
        </p:sp>
        <p:sp>
          <p:nvSpPr>
            <p:cNvPr id="242" name="TextBox 48"/>
            <p:cNvSpPr txBox="1"/>
            <p:nvPr/>
          </p:nvSpPr>
          <p:spPr>
            <a:xfrm>
              <a:off x="19719" y="0"/>
              <a:ext cx="224155" cy="313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000" tIns="36000" rIns="36000" bIns="36000" numCol="1" anchor="t">
              <a:spAutoFit/>
            </a:bodyPr>
            <a:lstStyle/>
            <a:p>
              <a:pPr algn="ctr">
                <a:defRPr sz="1600">
                  <a:solidFill>
                    <a:srgbClr val="0E1126"/>
                  </a:solidFill>
                </a:defRPr>
              </a:pPr>
              <a:r>
                <a:t>e</a:t>
              </a:r>
              <a:r>
                <a:rPr baseline="30000"/>
                <a:t>-</a:t>
              </a:r>
            </a:p>
          </p:txBody>
        </p:sp>
      </p:grpSp>
      <p:grpSp>
        <p:nvGrpSpPr>
          <p:cNvPr id="246" name="Group 54"/>
          <p:cNvGrpSpPr/>
          <p:nvPr/>
        </p:nvGrpSpPr>
        <p:grpSpPr>
          <a:xfrm>
            <a:off x="7941709" y="2305405"/>
            <a:ext cx="243874" cy="313301"/>
            <a:chOff x="0" y="0"/>
            <a:chExt cx="243873" cy="313300"/>
          </a:xfrm>
        </p:grpSpPr>
        <p:sp>
          <p:nvSpPr>
            <p:cNvPr id="244" name="Oval 55"/>
            <p:cNvSpPr/>
            <p:nvPr/>
          </p:nvSpPr>
          <p:spPr>
            <a:xfrm>
              <a:off x="0" y="61686"/>
              <a:ext cx="240609" cy="2412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0E1126"/>
                  </a:solidFill>
                </a:defRPr>
              </a:pPr>
            </a:p>
          </p:txBody>
        </p:sp>
        <p:sp>
          <p:nvSpPr>
            <p:cNvPr id="245" name="TextBox 58"/>
            <p:cNvSpPr txBox="1"/>
            <p:nvPr/>
          </p:nvSpPr>
          <p:spPr>
            <a:xfrm>
              <a:off x="19719" y="0"/>
              <a:ext cx="224155" cy="313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000" tIns="36000" rIns="36000" bIns="36000" numCol="1" anchor="t">
              <a:spAutoFit/>
            </a:bodyPr>
            <a:lstStyle/>
            <a:p>
              <a:pPr algn="ctr">
                <a:defRPr sz="1600">
                  <a:solidFill>
                    <a:srgbClr val="0E1126"/>
                  </a:solidFill>
                </a:defRPr>
              </a:pPr>
              <a:r>
                <a:t>e</a:t>
              </a:r>
              <a:r>
                <a:rPr baseline="30000"/>
                <a:t>-</a:t>
              </a:r>
            </a:p>
          </p:txBody>
        </p:sp>
      </p:grpSp>
      <p:sp>
        <p:nvSpPr>
          <p:cNvPr id="247" name="Title 1"/>
          <p:cNvSpPr txBox="1"/>
          <p:nvPr/>
        </p:nvSpPr>
        <p:spPr>
          <a:xfrm>
            <a:off x="883919" y="393951"/>
            <a:ext cx="10424162" cy="938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400">
              <a:lnSpc>
                <a:spcPct val="90000"/>
              </a:lnSpc>
              <a:defRPr sz="4800">
                <a:solidFill>
                  <a:srgbClr val="0E1126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Stable Cycling</a:t>
            </a:r>
          </a:p>
        </p:txBody>
      </p:sp>
      <p:sp>
        <p:nvSpPr>
          <p:cNvPr id="248" name="Arc 1"/>
          <p:cNvSpPr/>
          <p:nvPr/>
        </p:nvSpPr>
        <p:spPr>
          <a:xfrm rot="16200000">
            <a:off x="994627" y="5558405"/>
            <a:ext cx="340820" cy="1131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35" h="21600" fill="norm" stroke="1" extrusionOk="0">
                <a:moveTo>
                  <a:pt x="2595" y="0"/>
                </a:moveTo>
                <a:lnTo>
                  <a:pt x="2595" y="0"/>
                </a:lnTo>
                <a:cubicBezTo>
                  <a:pt x="13733" y="764"/>
                  <a:pt x="21600" y="6199"/>
                  <a:pt x="20167" y="12140"/>
                </a:cubicBezTo>
                <a:cubicBezTo>
                  <a:pt x="18862" y="17549"/>
                  <a:pt x="10226" y="21600"/>
                  <a:pt x="0" y="21600"/>
                </a:cubicBezTo>
              </a:path>
            </a:pathLst>
          </a:custGeom>
          <a:ln w="31750" cap="rnd">
            <a:solidFill>
              <a:srgbClr val="0B4A37"/>
            </a:solidFill>
            <a:miter/>
            <a:tailEnd type="triangle"/>
          </a:ln>
        </p:spPr>
        <p:txBody>
          <a:bodyPr lIns="45719" rIns="45719" anchor="ctr"/>
          <a:lstStyle/>
          <a:p>
            <a:pPr algn="ctr">
              <a:defRPr sz="2400"/>
            </a:pPr>
          </a:p>
        </p:txBody>
      </p:sp>
      <p:sp>
        <p:nvSpPr>
          <p:cNvPr id="249" name="TextBox 2"/>
          <p:cNvSpPr txBox="1"/>
          <p:nvPr/>
        </p:nvSpPr>
        <p:spPr>
          <a:xfrm>
            <a:off x="258214" y="6275532"/>
            <a:ext cx="673265" cy="3646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spAutoFit/>
          </a:bodyPr>
          <a:lstStyle/>
          <a:p>
            <a:pPr algn="ctr">
              <a:defRPr sz="1600">
                <a:solidFill>
                  <a:srgbClr val="0E1126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t>2H</a:t>
            </a:r>
            <a:r>
              <a:rPr baseline="-25000"/>
              <a:t>2</a:t>
            </a:r>
            <a:r>
              <a:t>O</a:t>
            </a:r>
          </a:p>
        </p:txBody>
      </p:sp>
      <p:sp>
        <p:nvSpPr>
          <p:cNvPr id="250" name="TextBox 4"/>
          <p:cNvSpPr txBox="1"/>
          <p:nvPr/>
        </p:nvSpPr>
        <p:spPr>
          <a:xfrm>
            <a:off x="1238552" y="6304081"/>
            <a:ext cx="984060" cy="3646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spAutoFit/>
          </a:bodyPr>
          <a:lstStyle/>
          <a:p>
            <a:pPr algn="ctr">
              <a:defRPr sz="1600">
                <a:solidFill>
                  <a:srgbClr val="0E1126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t>4H</a:t>
            </a:r>
            <a:r>
              <a:rPr baseline="30000"/>
              <a:t>+</a:t>
            </a:r>
            <a:r>
              <a:t> + O</a:t>
            </a:r>
            <a:r>
              <a:rPr baseline="-25000"/>
              <a:t>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2088" y="1678934"/>
            <a:ext cx="973930" cy="26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AutoShape 45"/>
          <p:cNvSpPr/>
          <p:nvPr/>
        </p:nvSpPr>
        <p:spPr>
          <a:xfrm>
            <a:off x="3373459" y="3429000"/>
            <a:ext cx="714115" cy="0"/>
          </a:xfrm>
          <a:prstGeom prst="line">
            <a:avLst/>
          </a:prstGeom>
          <a:ln w="114300" cap="rnd">
            <a:solidFill>
              <a:srgbClr val="0E112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54" name="AutoShape 46"/>
          <p:cNvSpPr/>
          <p:nvPr/>
        </p:nvSpPr>
        <p:spPr>
          <a:xfrm>
            <a:off x="7739246" y="3421948"/>
            <a:ext cx="714115" cy="1"/>
          </a:xfrm>
          <a:prstGeom prst="line">
            <a:avLst/>
          </a:prstGeom>
          <a:ln w="114300" cap="rnd">
            <a:solidFill>
              <a:srgbClr val="0E112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55" name="Slide Number Placeholder 27"/>
          <p:cNvSpPr txBox="1"/>
          <p:nvPr>
            <p:ph type="sldNum" sz="quarter" idx="2"/>
          </p:nvPr>
        </p:nvSpPr>
        <p:spPr>
          <a:xfrm>
            <a:off x="11981857" y="35242"/>
            <a:ext cx="210143" cy="29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64" name="Group 65"/>
          <p:cNvGrpSpPr/>
          <p:nvPr/>
        </p:nvGrpSpPr>
        <p:grpSpPr>
          <a:xfrm>
            <a:off x="490230" y="4154623"/>
            <a:ext cx="2643285" cy="1371087"/>
            <a:chOff x="0" y="0"/>
            <a:chExt cx="2643283" cy="1371086"/>
          </a:xfrm>
        </p:grpSpPr>
        <p:sp>
          <p:nvSpPr>
            <p:cNvPr id="256" name="TextBox 56"/>
            <p:cNvSpPr txBox="1"/>
            <p:nvPr/>
          </p:nvSpPr>
          <p:spPr>
            <a:xfrm>
              <a:off x="0" y="578723"/>
              <a:ext cx="156437" cy="35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2900"/>
                </a:lnSpc>
                <a:defRPr sz="2100">
                  <a:solidFill>
                    <a:srgbClr val="003D50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57" name="TextBox 59"/>
            <p:cNvSpPr txBox="1"/>
            <p:nvPr/>
          </p:nvSpPr>
          <p:spPr>
            <a:xfrm>
              <a:off x="562580" y="1017975"/>
              <a:ext cx="156438" cy="35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2900"/>
                </a:lnSpc>
                <a:defRPr sz="2100">
                  <a:solidFill>
                    <a:srgbClr val="385D99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258" name="TextBox 61"/>
            <p:cNvSpPr txBox="1"/>
            <p:nvPr/>
          </p:nvSpPr>
          <p:spPr>
            <a:xfrm>
              <a:off x="1921420" y="1017975"/>
              <a:ext cx="156438" cy="35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2900"/>
                </a:lnSpc>
                <a:defRPr sz="2100">
                  <a:solidFill>
                    <a:srgbClr val="3397A7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259" name="TextBox 62"/>
            <p:cNvSpPr txBox="1"/>
            <p:nvPr/>
          </p:nvSpPr>
          <p:spPr>
            <a:xfrm>
              <a:off x="2486846" y="578723"/>
              <a:ext cx="156438" cy="35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2900"/>
                </a:lnSpc>
                <a:defRPr sz="2100">
                  <a:solidFill>
                    <a:srgbClr val="9FD4C1"/>
                  </a:solidFill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260" name="Lightning Bolt 32"/>
            <p:cNvSpPr/>
            <p:nvPr/>
          </p:nvSpPr>
          <p:spPr>
            <a:xfrm rot="16848221">
              <a:off x="30258" y="199928"/>
              <a:ext cx="973540" cy="684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472" y="0"/>
                  </a:moveTo>
                  <a:lnTo>
                    <a:pt x="12860" y="6080"/>
                  </a:lnTo>
                  <a:lnTo>
                    <a:pt x="11050" y="6797"/>
                  </a:lnTo>
                  <a:lnTo>
                    <a:pt x="16577" y="12007"/>
                  </a:lnTo>
                  <a:lnTo>
                    <a:pt x="14767" y="12877"/>
                  </a:lnTo>
                  <a:lnTo>
                    <a:pt x="21600" y="21600"/>
                  </a:lnTo>
                  <a:lnTo>
                    <a:pt x="10012" y="14915"/>
                  </a:lnTo>
                  <a:lnTo>
                    <a:pt x="12222" y="13987"/>
                  </a:lnTo>
                  <a:lnTo>
                    <a:pt x="5022" y="9705"/>
                  </a:lnTo>
                  <a:lnTo>
                    <a:pt x="7602" y="8382"/>
                  </a:lnTo>
                  <a:lnTo>
                    <a:pt x="0" y="3890"/>
                  </a:lnTo>
                  <a:close/>
                </a:path>
              </a:pathLst>
            </a:custGeom>
            <a:solidFill>
              <a:srgbClr val="003D5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1" name="Lightning Bolt 33"/>
            <p:cNvSpPr/>
            <p:nvPr/>
          </p:nvSpPr>
          <p:spPr>
            <a:xfrm rot="15312461">
              <a:off x="450833" y="447646"/>
              <a:ext cx="979202" cy="688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472" y="0"/>
                  </a:moveTo>
                  <a:lnTo>
                    <a:pt x="12860" y="6080"/>
                  </a:lnTo>
                  <a:lnTo>
                    <a:pt x="11050" y="6797"/>
                  </a:lnTo>
                  <a:lnTo>
                    <a:pt x="16577" y="12007"/>
                  </a:lnTo>
                  <a:lnTo>
                    <a:pt x="14767" y="12877"/>
                  </a:lnTo>
                  <a:lnTo>
                    <a:pt x="21600" y="21600"/>
                  </a:lnTo>
                  <a:lnTo>
                    <a:pt x="10012" y="14915"/>
                  </a:lnTo>
                  <a:lnTo>
                    <a:pt x="12222" y="13987"/>
                  </a:lnTo>
                  <a:lnTo>
                    <a:pt x="5022" y="9705"/>
                  </a:lnTo>
                  <a:lnTo>
                    <a:pt x="7602" y="8382"/>
                  </a:lnTo>
                  <a:lnTo>
                    <a:pt x="0" y="3890"/>
                  </a:lnTo>
                  <a:close/>
                </a:path>
              </a:pathLst>
            </a:custGeom>
            <a:solidFill>
              <a:srgbClr val="385D9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600">
                  <a:solidFill>
                    <a:srgbClr val="385D9B"/>
                  </a:solidFill>
                </a:defRPr>
              </a:pPr>
            </a:p>
          </p:txBody>
        </p:sp>
        <p:sp>
          <p:nvSpPr>
            <p:cNvPr id="262" name="Lightning Bolt 38"/>
            <p:cNvSpPr/>
            <p:nvPr/>
          </p:nvSpPr>
          <p:spPr>
            <a:xfrm flipH="1" rot="6287540">
              <a:off x="1210402" y="447644"/>
              <a:ext cx="979202" cy="688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472" y="0"/>
                  </a:moveTo>
                  <a:lnTo>
                    <a:pt x="12860" y="6080"/>
                  </a:lnTo>
                  <a:lnTo>
                    <a:pt x="11050" y="6797"/>
                  </a:lnTo>
                  <a:lnTo>
                    <a:pt x="16577" y="12007"/>
                  </a:lnTo>
                  <a:lnTo>
                    <a:pt x="14767" y="12877"/>
                  </a:lnTo>
                  <a:lnTo>
                    <a:pt x="21600" y="21600"/>
                  </a:lnTo>
                  <a:lnTo>
                    <a:pt x="10012" y="14915"/>
                  </a:lnTo>
                  <a:lnTo>
                    <a:pt x="12222" y="13987"/>
                  </a:lnTo>
                  <a:lnTo>
                    <a:pt x="5022" y="9705"/>
                  </a:lnTo>
                  <a:lnTo>
                    <a:pt x="7602" y="8382"/>
                  </a:lnTo>
                  <a:lnTo>
                    <a:pt x="0" y="3890"/>
                  </a:lnTo>
                  <a:close/>
                </a:path>
              </a:pathLst>
            </a:custGeom>
            <a:solidFill>
              <a:srgbClr val="3197A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600">
                  <a:solidFill>
                    <a:srgbClr val="385D9B"/>
                  </a:solidFill>
                </a:defRPr>
              </a:pPr>
            </a:p>
          </p:txBody>
        </p:sp>
        <p:sp>
          <p:nvSpPr>
            <p:cNvPr id="263" name="Lightning Bolt 39"/>
            <p:cNvSpPr/>
            <p:nvPr/>
          </p:nvSpPr>
          <p:spPr>
            <a:xfrm flipH="1" rot="4751779">
              <a:off x="1636640" y="199929"/>
              <a:ext cx="973539" cy="684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472" y="0"/>
                  </a:moveTo>
                  <a:lnTo>
                    <a:pt x="12860" y="6080"/>
                  </a:lnTo>
                  <a:lnTo>
                    <a:pt x="11050" y="6797"/>
                  </a:lnTo>
                  <a:lnTo>
                    <a:pt x="16577" y="12007"/>
                  </a:lnTo>
                  <a:lnTo>
                    <a:pt x="14767" y="12877"/>
                  </a:lnTo>
                  <a:lnTo>
                    <a:pt x="21600" y="21600"/>
                  </a:lnTo>
                  <a:lnTo>
                    <a:pt x="10012" y="14915"/>
                  </a:lnTo>
                  <a:lnTo>
                    <a:pt x="12222" y="13987"/>
                  </a:lnTo>
                  <a:lnTo>
                    <a:pt x="5022" y="9705"/>
                  </a:lnTo>
                  <a:lnTo>
                    <a:pt x="7602" y="8382"/>
                  </a:lnTo>
                  <a:lnTo>
                    <a:pt x="0" y="3890"/>
                  </a:lnTo>
                  <a:close/>
                </a:path>
              </a:pathLst>
            </a:custGeom>
            <a:solidFill>
              <a:srgbClr val="9FD4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6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265" name="Picture 73" descr="Picture 7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81305" y="1119381"/>
            <a:ext cx="3277913" cy="461429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8" name="Rectangle 74"/>
          <p:cNvGrpSpPr/>
          <p:nvPr/>
        </p:nvGrpSpPr>
        <p:grpSpPr>
          <a:xfrm>
            <a:off x="-1" y="6620399"/>
            <a:ext cx="12192001" cy="237601"/>
            <a:chOff x="0" y="0"/>
            <a:chExt cx="12191999" cy="237599"/>
          </a:xfrm>
        </p:grpSpPr>
        <p:sp>
          <p:nvSpPr>
            <p:cNvPr id="266" name="Rectangle"/>
            <p:cNvSpPr/>
            <p:nvPr/>
          </p:nvSpPr>
          <p:spPr>
            <a:xfrm>
              <a:off x="-1" y="0"/>
              <a:ext cx="12192001" cy="237600"/>
            </a:xfrm>
            <a:prstGeom prst="rect">
              <a:avLst/>
            </a:prstGeom>
            <a:solidFill>
              <a:srgbClr val="0E1126"/>
            </a:solidFill>
            <a:ln w="19050" cap="flat">
              <a:solidFill>
                <a:srgbClr val="0E112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7" name="Gates et al, 2020. Biochimica et Biophysica Acta  Zaharieva &amp; Dau, 2019. Frontiers in Plant Science  Schuback et al, 2021. Frontiers in Marine Science"/>
            <p:cNvSpPr txBox="1"/>
            <p:nvPr/>
          </p:nvSpPr>
          <p:spPr>
            <a:xfrm>
              <a:off x="55244" y="3229"/>
              <a:ext cx="12081511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r>
                <a:t>Gates </a:t>
              </a:r>
              <a:r>
                <a:rPr i="1"/>
                <a:t>et al</a:t>
              </a:r>
              <a:r>
                <a:t>, 2020. Biochimica et Biophysica Acta		Zaharieva &amp; Dau, 2019. Frontiers in Plant Science		Schuback </a:t>
              </a:r>
              <a:r>
                <a:rPr i="1"/>
                <a:t>et al</a:t>
              </a:r>
              <a:r>
                <a:t>, 2021. Frontiers in Marine Science </a:t>
              </a:r>
            </a:p>
          </p:txBody>
        </p:sp>
      </p:grpSp>
      <p:grpSp>
        <p:nvGrpSpPr>
          <p:cNvPr id="282" name="Group 78"/>
          <p:cNvGrpSpPr/>
          <p:nvPr/>
        </p:nvGrpSpPr>
        <p:grpSpPr>
          <a:xfrm>
            <a:off x="4521155" y="1991617"/>
            <a:ext cx="3169650" cy="2800258"/>
            <a:chOff x="0" y="0"/>
            <a:chExt cx="3169649" cy="2800256"/>
          </a:xfrm>
        </p:grpSpPr>
        <p:sp>
          <p:nvSpPr>
            <p:cNvPr id="269" name="Arc 79"/>
            <p:cNvSpPr/>
            <p:nvPr/>
          </p:nvSpPr>
          <p:spPr>
            <a:xfrm>
              <a:off x="510067" y="368492"/>
              <a:ext cx="1064542" cy="1064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9671"/>
                    <a:pt x="9671" y="0"/>
                    <a:pt x="21600" y="0"/>
                  </a:cubicBezTo>
                </a:path>
              </a:pathLst>
            </a:custGeom>
            <a:noFill/>
            <a:ln w="44450" cap="rnd">
              <a:solidFill>
                <a:srgbClr val="003D5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E1126"/>
                  </a:solidFill>
                </a:defRPr>
              </a:pPr>
            </a:p>
          </p:txBody>
        </p:sp>
        <p:sp>
          <p:nvSpPr>
            <p:cNvPr id="270" name="Arc 80"/>
            <p:cNvSpPr/>
            <p:nvPr/>
          </p:nvSpPr>
          <p:spPr>
            <a:xfrm>
              <a:off x="1610162" y="368007"/>
              <a:ext cx="1028985" cy="1063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0"/>
                  </a:lnTo>
                  <a:cubicBezTo>
                    <a:pt x="12044" y="389"/>
                    <a:pt x="21600" y="9945"/>
                    <a:pt x="21600" y="21600"/>
                  </a:cubicBezTo>
                </a:path>
              </a:pathLst>
            </a:custGeom>
            <a:noFill/>
            <a:ln w="44450" cap="rnd">
              <a:solidFill>
                <a:srgbClr val="385D9A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E1126"/>
                  </a:solidFill>
                </a:defRPr>
              </a:pPr>
            </a:p>
          </p:txBody>
        </p:sp>
        <p:sp>
          <p:nvSpPr>
            <p:cNvPr id="271" name="Arc 81"/>
            <p:cNvSpPr/>
            <p:nvPr/>
          </p:nvSpPr>
          <p:spPr>
            <a:xfrm>
              <a:off x="1574554" y="1452425"/>
              <a:ext cx="1064542" cy="1064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21600" y="11929"/>
                    <a:pt x="11929" y="21600"/>
                    <a:pt x="0" y="21600"/>
                  </a:cubicBezTo>
                </a:path>
              </a:pathLst>
            </a:custGeom>
            <a:noFill/>
            <a:ln w="44450" cap="rnd">
              <a:solidFill>
                <a:srgbClr val="3197A7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E1126"/>
                  </a:solidFill>
                </a:defRPr>
              </a:pPr>
            </a:p>
          </p:txBody>
        </p:sp>
        <p:sp>
          <p:nvSpPr>
            <p:cNvPr id="272" name="Text Box 4"/>
            <p:cNvSpPr txBox="1"/>
            <p:nvPr/>
          </p:nvSpPr>
          <p:spPr>
            <a:xfrm>
              <a:off x="533287" y="1205505"/>
              <a:ext cx="2135321" cy="4922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2400">
                  <a:solidFill>
                    <a:srgbClr val="0E1126"/>
                  </a:solidFill>
                </a:defRPr>
              </a:pPr>
              <a:r>
                <a:t>Mn</a:t>
              </a:r>
              <a:r>
                <a:rPr baseline="-25000"/>
                <a:t>4</a:t>
              </a:r>
              <a:r>
                <a:t>CaO</a:t>
              </a:r>
              <a:r>
                <a:rPr baseline="-25000"/>
                <a:t>5</a:t>
              </a:r>
            </a:p>
          </p:txBody>
        </p:sp>
        <p:sp>
          <p:nvSpPr>
            <p:cNvPr id="273" name="Text Box 4"/>
            <p:cNvSpPr txBox="1"/>
            <p:nvPr/>
          </p:nvSpPr>
          <p:spPr>
            <a:xfrm>
              <a:off x="2198077" y="2385356"/>
              <a:ext cx="530504" cy="414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000" tIns="36000" rIns="36000" bIns="36000" numCol="1" anchor="ctr">
              <a:spAutoFit/>
            </a:bodyPr>
            <a:lstStyle/>
            <a:p>
              <a:pPr algn="ctr">
                <a:defRPr sz="2400">
                  <a:solidFill>
                    <a:srgbClr val="0E1126"/>
                  </a:solidFill>
                </a:defRPr>
              </a:pPr>
              <a:r>
                <a:t>e</a:t>
              </a:r>
              <a:r>
                <a:rPr baseline="30000"/>
                <a:t>-</a:t>
              </a:r>
            </a:p>
          </p:txBody>
        </p:sp>
        <p:sp>
          <p:nvSpPr>
            <p:cNvPr id="274" name="Arc 84"/>
            <p:cNvSpPr/>
            <p:nvPr/>
          </p:nvSpPr>
          <p:spPr>
            <a:xfrm>
              <a:off x="510333" y="1464559"/>
              <a:ext cx="1040476" cy="1040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21600" y="21600"/>
                  </a:lnTo>
                  <a:cubicBezTo>
                    <a:pt x="9783" y="21336"/>
                    <a:pt x="266" y="11819"/>
                    <a:pt x="0" y="0"/>
                  </a:cubicBezTo>
                </a:path>
              </a:pathLst>
            </a:custGeom>
            <a:noFill/>
            <a:ln w="44450" cap="rnd">
              <a:solidFill>
                <a:srgbClr val="9FD4C2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E1126"/>
                  </a:solidFill>
                </a:defRPr>
              </a:pPr>
            </a:p>
          </p:txBody>
        </p:sp>
        <p:sp>
          <p:nvSpPr>
            <p:cNvPr id="275" name="Arc 85"/>
            <p:cNvSpPr/>
            <p:nvPr/>
          </p:nvSpPr>
          <p:spPr>
            <a:xfrm rot="2199008">
              <a:off x="672041" y="478779"/>
              <a:ext cx="151957" cy="294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1604" y="6186"/>
                    <a:pt x="19080" y="13662"/>
                    <a:pt x="21600" y="21600"/>
                  </a:cubicBezTo>
                </a:path>
              </a:pathLst>
            </a:custGeom>
            <a:noFill/>
            <a:ln w="44450" cap="rnd">
              <a:solidFill>
                <a:srgbClr val="013D5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000">
                  <a:solidFill>
                    <a:srgbClr val="0E1126"/>
                  </a:solidFill>
                </a:defRPr>
              </a:pPr>
            </a:p>
          </p:txBody>
        </p:sp>
        <p:sp>
          <p:nvSpPr>
            <p:cNvPr id="276" name="Text Box 4"/>
            <p:cNvSpPr txBox="1"/>
            <p:nvPr/>
          </p:nvSpPr>
          <p:spPr>
            <a:xfrm>
              <a:off x="0" y="1859983"/>
              <a:ext cx="530503" cy="414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000" tIns="36000" rIns="36000" bIns="36000" numCol="1" anchor="ctr">
              <a:spAutoFit/>
            </a:bodyPr>
            <a:lstStyle/>
            <a:p>
              <a:pPr algn="ctr">
                <a:defRPr sz="2400">
                  <a:solidFill>
                    <a:srgbClr val="0E1126"/>
                  </a:solidFill>
                </a:defRPr>
              </a:pPr>
              <a:r>
                <a:t>e</a:t>
              </a:r>
              <a:r>
                <a:rPr baseline="30000"/>
                <a:t>-</a:t>
              </a:r>
            </a:p>
          </p:txBody>
        </p:sp>
        <p:sp>
          <p:nvSpPr>
            <p:cNvPr id="277" name="Text Box 4"/>
            <p:cNvSpPr txBox="1"/>
            <p:nvPr/>
          </p:nvSpPr>
          <p:spPr>
            <a:xfrm>
              <a:off x="530503" y="0"/>
              <a:ext cx="530504" cy="414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000" tIns="36000" rIns="36000" bIns="36000" numCol="1" anchor="ctr">
              <a:spAutoFit/>
            </a:bodyPr>
            <a:lstStyle/>
            <a:p>
              <a:pPr algn="ctr">
                <a:defRPr sz="2400">
                  <a:solidFill>
                    <a:srgbClr val="0E1126"/>
                  </a:solidFill>
                </a:defRPr>
              </a:pPr>
              <a:r>
                <a:t>e</a:t>
              </a:r>
              <a:r>
                <a:rPr baseline="30000"/>
                <a:t>-</a:t>
              </a:r>
            </a:p>
          </p:txBody>
        </p:sp>
        <p:sp>
          <p:nvSpPr>
            <p:cNvPr id="278" name="Text Box 4"/>
            <p:cNvSpPr txBox="1"/>
            <p:nvPr/>
          </p:nvSpPr>
          <p:spPr>
            <a:xfrm>
              <a:off x="2639146" y="452300"/>
              <a:ext cx="530504" cy="414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000" tIns="36000" rIns="36000" bIns="36000" numCol="1" anchor="ctr">
              <a:spAutoFit/>
            </a:bodyPr>
            <a:lstStyle/>
            <a:p>
              <a:pPr algn="ctr">
                <a:defRPr sz="2400">
                  <a:solidFill>
                    <a:srgbClr val="0E1126"/>
                  </a:solidFill>
                </a:defRPr>
              </a:pPr>
              <a:r>
                <a:t>e</a:t>
              </a:r>
              <a:r>
                <a:rPr baseline="30000"/>
                <a:t>-</a:t>
              </a:r>
            </a:p>
          </p:txBody>
        </p:sp>
        <p:sp>
          <p:nvSpPr>
            <p:cNvPr id="279" name="Arc 89"/>
            <p:cNvSpPr/>
            <p:nvPr/>
          </p:nvSpPr>
          <p:spPr>
            <a:xfrm rot="7781927">
              <a:off x="2421208" y="570734"/>
              <a:ext cx="151958" cy="294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1604" y="6186"/>
                    <a:pt x="19080" y="13662"/>
                    <a:pt x="21600" y="21600"/>
                  </a:cubicBezTo>
                </a:path>
              </a:pathLst>
            </a:custGeom>
            <a:noFill/>
            <a:ln w="44450" cap="rnd">
              <a:solidFill>
                <a:srgbClr val="385D9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000">
                  <a:solidFill>
                    <a:srgbClr val="0E1126"/>
                  </a:solidFill>
                </a:defRPr>
              </a:pPr>
            </a:p>
          </p:txBody>
        </p:sp>
        <p:sp>
          <p:nvSpPr>
            <p:cNvPr id="280" name="Arc 90"/>
            <p:cNvSpPr/>
            <p:nvPr/>
          </p:nvSpPr>
          <p:spPr>
            <a:xfrm rot="12932084">
              <a:off x="2315476" y="2113350"/>
              <a:ext cx="151958" cy="294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1604" y="6186"/>
                    <a:pt x="19080" y="13662"/>
                    <a:pt x="21600" y="21600"/>
                  </a:cubicBezTo>
                </a:path>
              </a:pathLst>
            </a:custGeom>
            <a:noFill/>
            <a:ln w="44450" cap="rnd">
              <a:solidFill>
                <a:srgbClr val="3197A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000">
                  <a:solidFill>
                    <a:srgbClr val="0E1126"/>
                  </a:solidFill>
                </a:defRPr>
              </a:pPr>
            </a:p>
          </p:txBody>
        </p:sp>
        <p:sp>
          <p:nvSpPr>
            <p:cNvPr id="281" name="Arc 91"/>
            <p:cNvSpPr/>
            <p:nvPr/>
          </p:nvSpPr>
          <p:spPr>
            <a:xfrm rot="18656570">
              <a:off x="592597" y="2019996"/>
              <a:ext cx="151958" cy="294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1604" y="6186"/>
                    <a:pt x="19080" y="13662"/>
                    <a:pt x="21600" y="21600"/>
                  </a:cubicBezTo>
                </a:path>
              </a:pathLst>
            </a:custGeom>
            <a:noFill/>
            <a:ln w="44450" cap="rnd">
              <a:solidFill>
                <a:srgbClr val="9FD4C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000">
                  <a:solidFill>
                    <a:srgbClr val="0E1126"/>
                  </a:solidFill>
                </a:defRPr>
              </a:pPr>
            </a:p>
          </p:txBody>
        </p:sp>
      </p:grpSp>
      <p:sp>
        <p:nvSpPr>
          <p:cNvPr id="283" name="Title 1"/>
          <p:cNvSpPr txBox="1"/>
          <p:nvPr/>
        </p:nvSpPr>
        <p:spPr>
          <a:xfrm>
            <a:off x="883919" y="393951"/>
            <a:ext cx="10424162" cy="938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400">
              <a:lnSpc>
                <a:spcPct val="90000"/>
              </a:lnSpc>
              <a:defRPr sz="4800">
                <a:solidFill>
                  <a:srgbClr val="0E1126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St-ChlF Approach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lide Number Placeholder 4"/>
          <p:cNvSpPr txBox="1"/>
          <p:nvPr>
            <p:ph type="sldNum" sz="quarter" idx="2"/>
          </p:nvPr>
        </p:nvSpPr>
        <p:spPr>
          <a:xfrm>
            <a:off x="11987239" y="35242"/>
            <a:ext cx="204762" cy="29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6" name="TextBox 5"/>
          <p:cNvSpPr txBox="1"/>
          <p:nvPr/>
        </p:nvSpPr>
        <p:spPr>
          <a:xfrm>
            <a:off x="804889" y="517649"/>
            <a:ext cx="5090161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0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High Light</a:t>
            </a:r>
          </a:p>
        </p:txBody>
      </p:sp>
      <p:sp>
        <p:nvSpPr>
          <p:cNvPr id="287" name="TextBox 6"/>
          <p:cNvSpPr txBox="1"/>
          <p:nvPr/>
        </p:nvSpPr>
        <p:spPr>
          <a:xfrm>
            <a:off x="6293280" y="511586"/>
            <a:ext cx="5090161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0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Low Light</a:t>
            </a:r>
          </a:p>
        </p:txBody>
      </p:sp>
      <p:grpSp>
        <p:nvGrpSpPr>
          <p:cNvPr id="301" name="Group 100"/>
          <p:cNvGrpSpPr/>
          <p:nvPr/>
        </p:nvGrpSpPr>
        <p:grpSpPr>
          <a:xfrm>
            <a:off x="1509254" y="1444751"/>
            <a:ext cx="3683194" cy="4437260"/>
            <a:chOff x="0" y="0"/>
            <a:chExt cx="3683192" cy="4437259"/>
          </a:xfrm>
        </p:grpSpPr>
        <p:pic>
          <p:nvPicPr>
            <p:cNvPr id="288" name="Picture 98" descr="Picture 98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13754" y="0"/>
              <a:ext cx="1105833" cy="30626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00" name="Group 68"/>
            <p:cNvGrpSpPr/>
            <p:nvPr/>
          </p:nvGrpSpPr>
          <p:grpSpPr>
            <a:xfrm>
              <a:off x="0" y="1815320"/>
              <a:ext cx="3683193" cy="2621940"/>
              <a:chOff x="0" y="0"/>
              <a:chExt cx="3683192" cy="2621939"/>
            </a:xfrm>
          </p:grpSpPr>
          <p:sp>
            <p:nvSpPr>
              <p:cNvPr id="289" name="Lightning Bolt 14"/>
              <p:cNvSpPr/>
              <p:nvPr/>
            </p:nvSpPr>
            <p:spPr>
              <a:xfrm rot="16200000">
                <a:off x="651820" y="1362513"/>
                <a:ext cx="1105389" cy="7775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8472" y="0"/>
                    </a:moveTo>
                    <a:lnTo>
                      <a:pt x="12860" y="6080"/>
                    </a:lnTo>
                    <a:lnTo>
                      <a:pt x="11050" y="6797"/>
                    </a:lnTo>
                    <a:lnTo>
                      <a:pt x="16577" y="12007"/>
                    </a:lnTo>
                    <a:lnTo>
                      <a:pt x="14767" y="12877"/>
                    </a:lnTo>
                    <a:lnTo>
                      <a:pt x="21600" y="21600"/>
                    </a:lnTo>
                    <a:lnTo>
                      <a:pt x="10012" y="14915"/>
                    </a:lnTo>
                    <a:lnTo>
                      <a:pt x="12222" y="13987"/>
                    </a:lnTo>
                    <a:lnTo>
                      <a:pt x="5022" y="9705"/>
                    </a:lnTo>
                    <a:lnTo>
                      <a:pt x="7602" y="8382"/>
                    </a:lnTo>
                    <a:lnTo>
                      <a:pt x="0" y="3890"/>
                    </a:lnTo>
                    <a:close/>
                  </a:path>
                </a:pathLst>
              </a:custGeom>
              <a:solidFill>
                <a:srgbClr val="0E112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6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90" name="Lightning Bolt 18"/>
              <p:cNvSpPr/>
              <p:nvPr/>
            </p:nvSpPr>
            <p:spPr>
              <a:xfrm rot="17432886">
                <a:off x="397511" y="1128751"/>
                <a:ext cx="1105388" cy="7775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8472" y="0"/>
                    </a:moveTo>
                    <a:lnTo>
                      <a:pt x="12860" y="6080"/>
                    </a:lnTo>
                    <a:lnTo>
                      <a:pt x="11050" y="6797"/>
                    </a:lnTo>
                    <a:lnTo>
                      <a:pt x="16577" y="12007"/>
                    </a:lnTo>
                    <a:lnTo>
                      <a:pt x="14767" y="12877"/>
                    </a:lnTo>
                    <a:lnTo>
                      <a:pt x="21600" y="21600"/>
                    </a:lnTo>
                    <a:lnTo>
                      <a:pt x="10012" y="14915"/>
                    </a:lnTo>
                    <a:lnTo>
                      <a:pt x="12222" y="13987"/>
                    </a:lnTo>
                    <a:lnTo>
                      <a:pt x="5022" y="9705"/>
                    </a:lnTo>
                    <a:lnTo>
                      <a:pt x="7602" y="8382"/>
                    </a:lnTo>
                    <a:lnTo>
                      <a:pt x="0" y="3890"/>
                    </a:lnTo>
                    <a:close/>
                  </a:path>
                </a:pathLst>
              </a:custGeom>
              <a:solidFill>
                <a:srgbClr val="0E112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6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91" name="Lightning Bolt 19"/>
              <p:cNvSpPr/>
              <p:nvPr/>
            </p:nvSpPr>
            <p:spPr>
              <a:xfrm rot="14974638">
                <a:off x="1002133" y="1509860"/>
                <a:ext cx="1105389" cy="7775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8472" y="0"/>
                    </a:moveTo>
                    <a:lnTo>
                      <a:pt x="12860" y="6080"/>
                    </a:lnTo>
                    <a:lnTo>
                      <a:pt x="11050" y="6797"/>
                    </a:lnTo>
                    <a:lnTo>
                      <a:pt x="16577" y="12007"/>
                    </a:lnTo>
                    <a:lnTo>
                      <a:pt x="14767" y="12877"/>
                    </a:lnTo>
                    <a:lnTo>
                      <a:pt x="21600" y="21600"/>
                    </a:lnTo>
                    <a:lnTo>
                      <a:pt x="10012" y="14915"/>
                    </a:lnTo>
                    <a:lnTo>
                      <a:pt x="12222" y="13987"/>
                    </a:lnTo>
                    <a:lnTo>
                      <a:pt x="5022" y="9705"/>
                    </a:lnTo>
                    <a:lnTo>
                      <a:pt x="7602" y="8382"/>
                    </a:lnTo>
                    <a:lnTo>
                      <a:pt x="0" y="3890"/>
                    </a:lnTo>
                    <a:close/>
                  </a:path>
                </a:pathLst>
              </a:custGeom>
              <a:solidFill>
                <a:srgbClr val="0E112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6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92" name="Lightning Bolt 20"/>
              <p:cNvSpPr/>
              <p:nvPr/>
            </p:nvSpPr>
            <p:spPr>
              <a:xfrm rot="11047623">
                <a:off x="2122301" y="1240588"/>
                <a:ext cx="1105389" cy="7775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8472" y="0"/>
                    </a:moveTo>
                    <a:lnTo>
                      <a:pt x="12860" y="6080"/>
                    </a:lnTo>
                    <a:lnTo>
                      <a:pt x="11050" y="6797"/>
                    </a:lnTo>
                    <a:lnTo>
                      <a:pt x="16577" y="12007"/>
                    </a:lnTo>
                    <a:lnTo>
                      <a:pt x="14767" y="12877"/>
                    </a:lnTo>
                    <a:lnTo>
                      <a:pt x="21600" y="21600"/>
                    </a:lnTo>
                    <a:lnTo>
                      <a:pt x="10012" y="14915"/>
                    </a:lnTo>
                    <a:lnTo>
                      <a:pt x="12222" y="13987"/>
                    </a:lnTo>
                    <a:lnTo>
                      <a:pt x="5022" y="9705"/>
                    </a:lnTo>
                    <a:lnTo>
                      <a:pt x="7602" y="8382"/>
                    </a:lnTo>
                    <a:lnTo>
                      <a:pt x="0" y="3890"/>
                    </a:lnTo>
                    <a:close/>
                  </a:path>
                </a:pathLst>
              </a:custGeom>
              <a:solidFill>
                <a:srgbClr val="0E112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6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93" name="Lightning Bolt 21"/>
              <p:cNvSpPr/>
              <p:nvPr/>
            </p:nvSpPr>
            <p:spPr>
              <a:xfrm rot="9797635">
                <a:off x="2324770" y="955656"/>
                <a:ext cx="1105389" cy="7775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8472" y="0"/>
                    </a:moveTo>
                    <a:lnTo>
                      <a:pt x="12860" y="6080"/>
                    </a:lnTo>
                    <a:lnTo>
                      <a:pt x="11050" y="6797"/>
                    </a:lnTo>
                    <a:lnTo>
                      <a:pt x="16577" y="12007"/>
                    </a:lnTo>
                    <a:lnTo>
                      <a:pt x="14767" y="12877"/>
                    </a:lnTo>
                    <a:lnTo>
                      <a:pt x="21600" y="21600"/>
                    </a:lnTo>
                    <a:lnTo>
                      <a:pt x="10012" y="14915"/>
                    </a:lnTo>
                    <a:lnTo>
                      <a:pt x="12222" y="13987"/>
                    </a:lnTo>
                    <a:lnTo>
                      <a:pt x="5022" y="9705"/>
                    </a:lnTo>
                    <a:lnTo>
                      <a:pt x="7602" y="8382"/>
                    </a:lnTo>
                    <a:lnTo>
                      <a:pt x="0" y="3890"/>
                    </a:lnTo>
                    <a:close/>
                  </a:path>
                </a:pathLst>
              </a:custGeom>
              <a:solidFill>
                <a:srgbClr val="0E112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6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94" name="Lightning Bolt 25"/>
              <p:cNvSpPr/>
              <p:nvPr/>
            </p:nvSpPr>
            <p:spPr>
              <a:xfrm rot="8720807">
                <a:off x="2454793" y="636275"/>
                <a:ext cx="1105389" cy="7775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8472" y="0"/>
                    </a:moveTo>
                    <a:lnTo>
                      <a:pt x="12860" y="6080"/>
                    </a:lnTo>
                    <a:lnTo>
                      <a:pt x="11050" y="6797"/>
                    </a:lnTo>
                    <a:lnTo>
                      <a:pt x="16577" y="12007"/>
                    </a:lnTo>
                    <a:lnTo>
                      <a:pt x="14767" y="12877"/>
                    </a:lnTo>
                    <a:lnTo>
                      <a:pt x="21600" y="21600"/>
                    </a:lnTo>
                    <a:lnTo>
                      <a:pt x="10012" y="14915"/>
                    </a:lnTo>
                    <a:lnTo>
                      <a:pt x="12222" y="13987"/>
                    </a:lnTo>
                    <a:lnTo>
                      <a:pt x="5022" y="9705"/>
                    </a:lnTo>
                    <a:lnTo>
                      <a:pt x="7602" y="8382"/>
                    </a:lnTo>
                    <a:lnTo>
                      <a:pt x="0" y="3890"/>
                    </a:lnTo>
                    <a:close/>
                  </a:path>
                </a:pathLst>
              </a:custGeom>
              <a:solidFill>
                <a:srgbClr val="0E112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6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95" name="Lightning Bolt 26"/>
              <p:cNvSpPr/>
              <p:nvPr/>
            </p:nvSpPr>
            <p:spPr>
              <a:xfrm rot="18745922">
                <a:off x="199667" y="786603"/>
                <a:ext cx="1105389" cy="7775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8472" y="0"/>
                    </a:moveTo>
                    <a:lnTo>
                      <a:pt x="12860" y="6080"/>
                    </a:lnTo>
                    <a:lnTo>
                      <a:pt x="11050" y="6797"/>
                    </a:lnTo>
                    <a:lnTo>
                      <a:pt x="16577" y="12007"/>
                    </a:lnTo>
                    <a:lnTo>
                      <a:pt x="14767" y="12877"/>
                    </a:lnTo>
                    <a:lnTo>
                      <a:pt x="21600" y="21600"/>
                    </a:lnTo>
                    <a:lnTo>
                      <a:pt x="10012" y="14915"/>
                    </a:lnTo>
                    <a:lnTo>
                      <a:pt x="12222" y="13987"/>
                    </a:lnTo>
                    <a:lnTo>
                      <a:pt x="5022" y="9705"/>
                    </a:lnTo>
                    <a:lnTo>
                      <a:pt x="7602" y="8382"/>
                    </a:lnTo>
                    <a:lnTo>
                      <a:pt x="0" y="3890"/>
                    </a:lnTo>
                    <a:close/>
                  </a:path>
                </a:pathLst>
              </a:custGeom>
              <a:solidFill>
                <a:srgbClr val="0E112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6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96" name="Lightning Bolt 28"/>
              <p:cNvSpPr/>
              <p:nvPr/>
            </p:nvSpPr>
            <p:spPr>
              <a:xfrm rot="13642941">
                <a:off x="1403317" y="1563221"/>
                <a:ext cx="1105389" cy="777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8472" y="0"/>
                    </a:moveTo>
                    <a:lnTo>
                      <a:pt x="12860" y="6080"/>
                    </a:lnTo>
                    <a:lnTo>
                      <a:pt x="11050" y="6797"/>
                    </a:lnTo>
                    <a:lnTo>
                      <a:pt x="16577" y="12007"/>
                    </a:lnTo>
                    <a:lnTo>
                      <a:pt x="14767" y="12877"/>
                    </a:lnTo>
                    <a:lnTo>
                      <a:pt x="21600" y="21600"/>
                    </a:lnTo>
                    <a:lnTo>
                      <a:pt x="10012" y="14915"/>
                    </a:lnTo>
                    <a:lnTo>
                      <a:pt x="12222" y="13987"/>
                    </a:lnTo>
                    <a:lnTo>
                      <a:pt x="5022" y="9705"/>
                    </a:lnTo>
                    <a:lnTo>
                      <a:pt x="7602" y="8382"/>
                    </a:lnTo>
                    <a:lnTo>
                      <a:pt x="0" y="3890"/>
                    </a:lnTo>
                    <a:close/>
                  </a:path>
                </a:pathLst>
              </a:custGeom>
              <a:solidFill>
                <a:srgbClr val="0E112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6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97" name="Lightning Bolt 29"/>
              <p:cNvSpPr/>
              <p:nvPr/>
            </p:nvSpPr>
            <p:spPr>
              <a:xfrm rot="12433931">
                <a:off x="1793013" y="1454835"/>
                <a:ext cx="1105388" cy="7775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8472" y="0"/>
                    </a:moveTo>
                    <a:lnTo>
                      <a:pt x="12860" y="6080"/>
                    </a:lnTo>
                    <a:lnTo>
                      <a:pt x="11050" y="6797"/>
                    </a:lnTo>
                    <a:lnTo>
                      <a:pt x="16577" y="12007"/>
                    </a:lnTo>
                    <a:lnTo>
                      <a:pt x="14767" y="12877"/>
                    </a:lnTo>
                    <a:lnTo>
                      <a:pt x="21600" y="21600"/>
                    </a:lnTo>
                    <a:lnTo>
                      <a:pt x="10012" y="14915"/>
                    </a:lnTo>
                    <a:lnTo>
                      <a:pt x="12222" y="13987"/>
                    </a:lnTo>
                    <a:lnTo>
                      <a:pt x="5022" y="9705"/>
                    </a:lnTo>
                    <a:lnTo>
                      <a:pt x="7602" y="8382"/>
                    </a:lnTo>
                    <a:lnTo>
                      <a:pt x="0" y="3890"/>
                    </a:lnTo>
                    <a:close/>
                  </a:path>
                </a:pathLst>
              </a:custGeom>
              <a:solidFill>
                <a:srgbClr val="0E112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6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98" name="Lightning Bolt 46"/>
              <p:cNvSpPr/>
              <p:nvPr/>
            </p:nvSpPr>
            <p:spPr>
              <a:xfrm rot="7600311">
                <a:off x="2483533" y="286716"/>
                <a:ext cx="1105389" cy="7775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8472" y="0"/>
                    </a:moveTo>
                    <a:lnTo>
                      <a:pt x="12860" y="6080"/>
                    </a:lnTo>
                    <a:lnTo>
                      <a:pt x="11050" y="6797"/>
                    </a:lnTo>
                    <a:lnTo>
                      <a:pt x="16577" y="12007"/>
                    </a:lnTo>
                    <a:lnTo>
                      <a:pt x="14767" y="12877"/>
                    </a:lnTo>
                    <a:lnTo>
                      <a:pt x="21600" y="21600"/>
                    </a:lnTo>
                    <a:lnTo>
                      <a:pt x="10012" y="14915"/>
                    </a:lnTo>
                    <a:lnTo>
                      <a:pt x="12222" y="13987"/>
                    </a:lnTo>
                    <a:lnTo>
                      <a:pt x="5022" y="9705"/>
                    </a:lnTo>
                    <a:lnTo>
                      <a:pt x="7602" y="8382"/>
                    </a:lnTo>
                    <a:lnTo>
                      <a:pt x="0" y="3890"/>
                    </a:lnTo>
                    <a:close/>
                  </a:path>
                </a:pathLst>
              </a:custGeom>
              <a:solidFill>
                <a:srgbClr val="0E112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6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99" name="Lightning Bolt 50"/>
              <p:cNvSpPr/>
              <p:nvPr/>
            </p:nvSpPr>
            <p:spPr>
              <a:xfrm rot="19742668">
                <a:off x="121247" y="432125"/>
                <a:ext cx="1105389" cy="7775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8472" y="0"/>
                    </a:moveTo>
                    <a:lnTo>
                      <a:pt x="12860" y="6080"/>
                    </a:lnTo>
                    <a:lnTo>
                      <a:pt x="11050" y="6797"/>
                    </a:lnTo>
                    <a:lnTo>
                      <a:pt x="16577" y="12007"/>
                    </a:lnTo>
                    <a:lnTo>
                      <a:pt x="14767" y="12877"/>
                    </a:lnTo>
                    <a:lnTo>
                      <a:pt x="21600" y="21600"/>
                    </a:lnTo>
                    <a:lnTo>
                      <a:pt x="10012" y="14915"/>
                    </a:lnTo>
                    <a:lnTo>
                      <a:pt x="12222" y="13987"/>
                    </a:lnTo>
                    <a:lnTo>
                      <a:pt x="5022" y="9705"/>
                    </a:lnTo>
                    <a:lnTo>
                      <a:pt x="7602" y="8382"/>
                    </a:lnTo>
                    <a:lnTo>
                      <a:pt x="0" y="3890"/>
                    </a:lnTo>
                    <a:close/>
                  </a:path>
                </a:pathLst>
              </a:custGeom>
              <a:solidFill>
                <a:srgbClr val="0E112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6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grpSp>
        <p:nvGrpSpPr>
          <p:cNvPr id="309" name="Group 106"/>
          <p:cNvGrpSpPr/>
          <p:nvPr/>
        </p:nvGrpSpPr>
        <p:grpSpPr>
          <a:xfrm>
            <a:off x="7080015" y="1446952"/>
            <a:ext cx="3588782" cy="4437199"/>
            <a:chOff x="0" y="0"/>
            <a:chExt cx="3588781" cy="4437197"/>
          </a:xfrm>
        </p:grpSpPr>
        <p:pic>
          <p:nvPicPr>
            <p:cNvPr id="302" name="Picture 99" descr="Picture 9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19104" y="0"/>
              <a:ext cx="1105248" cy="30610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08" name="Group 97"/>
            <p:cNvGrpSpPr/>
            <p:nvPr/>
          </p:nvGrpSpPr>
          <p:grpSpPr>
            <a:xfrm>
              <a:off x="-1" y="2207411"/>
              <a:ext cx="3588783" cy="2229787"/>
              <a:chOff x="0" y="0"/>
              <a:chExt cx="3588781" cy="2229785"/>
            </a:xfrm>
          </p:grpSpPr>
          <p:sp>
            <p:nvSpPr>
              <p:cNvPr id="303" name="Lightning Bolt 72"/>
              <p:cNvSpPr/>
              <p:nvPr/>
            </p:nvSpPr>
            <p:spPr>
              <a:xfrm rot="16200000">
                <a:off x="559012" y="971026"/>
                <a:ext cx="1104804" cy="7771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8472" y="0"/>
                    </a:moveTo>
                    <a:lnTo>
                      <a:pt x="12860" y="6080"/>
                    </a:lnTo>
                    <a:lnTo>
                      <a:pt x="11050" y="6797"/>
                    </a:lnTo>
                    <a:lnTo>
                      <a:pt x="16577" y="12007"/>
                    </a:lnTo>
                    <a:lnTo>
                      <a:pt x="14767" y="12877"/>
                    </a:lnTo>
                    <a:lnTo>
                      <a:pt x="21600" y="21600"/>
                    </a:lnTo>
                    <a:lnTo>
                      <a:pt x="10012" y="14915"/>
                    </a:lnTo>
                    <a:lnTo>
                      <a:pt x="12222" y="13987"/>
                    </a:lnTo>
                    <a:lnTo>
                      <a:pt x="5022" y="9705"/>
                    </a:lnTo>
                    <a:lnTo>
                      <a:pt x="7602" y="8382"/>
                    </a:lnTo>
                    <a:lnTo>
                      <a:pt x="0" y="3890"/>
                    </a:lnTo>
                    <a:close/>
                  </a:path>
                </a:pathLst>
              </a:custGeom>
              <a:solidFill>
                <a:srgbClr val="0E112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6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04" name="Lightning Bolt 75"/>
              <p:cNvSpPr/>
              <p:nvPr/>
            </p:nvSpPr>
            <p:spPr>
              <a:xfrm rot="11047623">
                <a:off x="2028715" y="849166"/>
                <a:ext cx="1104804" cy="7771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8472" y="0"/>
                    </a:moveTo>
                    <a:lnTo>
                      <a:pt x="12860" y="6080"/>
                    </a:lnTo>
                    <a:lnTo>
                      <a:pt x="11050" y="6797"/>
                    </a:lnTo>
                    <a:lnTo>
                      <a:pt x="16577" y="12007"/>
                    </a:lnTo>
                    <a:lnTo>
                      <a:pt x="14767" y="12877"/>
                    </a:lnTo>
                    <a:lnTo>
                      <a:pt x="21600" y="21600"/>
                    </a:lnTo>
                    <a:lnTo>
                      <a:pt x="10012" y="14915"/>
                    </a:lnTo>
                    <a:lnTo>
                      <a:pt x="12222" y="13987"/>
                    </a:lnTo>
                    <a:lnTo>
                      <a:pt x="5022" y="9705"/>
                    </a:lnTo>
                    <a:lnTo>
                      <a:pt x="7602" y="8382"/>
                    </a:lnTo>
                    <a:lnTo>
                      <a:pt x="0" y="3890"/>
                    </a:lnTo>
                    <a:close/>
                  </a:path>
                </a:pathLst>
              </a:custGeom>
              <a:solidFill>
                <a:srgbClr val="0E112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6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05" name="Lightning Bolt 77"/>
              <p:cNvSpPr/>
              <p:nvPr/>
            </p:nvSpPr>
            <p:spPr>
              <a:xfrm rot="8720807">
                <a:off x="2361032" y="245173"/>
                <a:ext cx="1104804" cy="7771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8472" y="0"/>
                    </a:moveTo>
                    <a:lnTo>
                      <a:pt x="12860" y="6080"/>
                    </a:lnTo>
                    <a:lnTo>
                      <a:pt x="11050" y="6797"/>
                    </a:lnTo>
                    <a:lnTo>
                      <a:pt x="16577" y="12007"/>
                    </a:lnTo>
                    <a:lnTo>
                      <a:pt x="14767" y="12877"/>
                    </a:lnTo>
                    <a:lnTo>
                      <a:pt x="21600" y="21600"/>
                    </a:lnTo>
                    <a:lnTo>
                      <a:pt x="10012" y="14915"/>
                    </a:lnTo>
                    <a:lnTo>
                      <a:pt x="12222" y="13987"/>
                    </a:lnTo>
                    <a:lnTo>
                      <a:pt x="5022" y="9705"/>
                    </a:lnTo>
                    <a:lnTo>
                      <a:pt x="7602" y="8382"/>
                    </a:lnTo>
                    <a:lnTo>
                      <a:pt x="0" y="3890"/>
                    </a:lnTo>
                    <a:close/>
                  </a:path>
                </a:pathLst>
              </a:custGeom>
              <a:solidFill>
                <a:srgbClr val="0E112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6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06" name="Lightning Bolt 78"/>
              <p:cNvSpPr/>
              <p:nvPr/>
            </p:nvSpPr>
            <p:spPr>
              <a:xfrm rot="18745922">
                <a:off x="107098" y="395421"/>
                <a:ext cx="1104804" cy="7771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8472" y="0"/>
                    </a:moveTo>
                    <a:lnTo>
                      <a:pt x="12860" y="6080"/>
                    </a:lnTo>
                    <a:lnTo>
                      <a:pt x="11050" y="6797"/>
                    </a:lnTo>
                    <a:lnTo>
                      <a:pt x="16577" y="12007"/>
                    </a:lnTo>
                    <a:lnTo>
                      <a:pt x="14767" y="12877"/>
                    </a:lnTo>
                    <a:lnTo>
                      <a:pt x="21600" y="21600"/>
                    </a:lnTo>
                    <a:lnTo>
                      <a:pt x="10012" y="14915"/>
                    </a:lnTo>
                    <a:lnTo>
                      <a:pt x="12222" y="13987"/>
                    </a:lnTo>
                    <a:lnTo>
                      <a:pt x="5022" y="9705"/>
                    </a:lnTo>
                    <a:lnTo>
                      <a:pt x="7602" y="8382"/>
                    </a:lnTo>
                    <a:lnTo>
                      <a:pt x="0" y="3890"/>
                    </a:lnTo>
                    <a:close/>
                  </a:path>
                </a:pathLst>
              </a:custGeom>
              <a:solidFill>
                <a:srgbClr val="0E112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6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07" name="Lightning Bolt 79"/>
              <p:cNvSpPr/>
              <p:nvPr/>
            </p:nvSpPr>
            <p:spPr>
              <a:xfrm rot="13642941">
                <a:off x="1310112" y="1171627"/>
                <a:ext cx="1104804" cy="7771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8472" y="0"/>
                    </a:moveTo>
                    <a:lnTo>
                      <a:pt x="12860" y="6080"/>
                    </a:lnTo>
                    <a:lnTo>
                      <a:pt x="11050" y="6797"/>
                    </a:lnTo>
                    <a:lnTo>
                      <a:pt x="16577" y="12007"/>
                    </a:lnTo>
                    <a:lnTo>
                      <a:pt x="14767" y="12877"/>
                    </a:lnTo>
                    <a:lnTo>
                      <a:pt x="21600" y="21600"/>
                    </a:lnTo>
                    <a:lnTo>
                      <a:pt x="10012" y="14915"/>
                    </a:lnTo>
                    <a:lnTo>
                      <a:pt x="12222" y="13987"/>
                    </a:lnTo>
                    <a:lnTo>
                      <a:pt x="5022" y="9705"/>
                    </a:lnTo>
                    <a:lnTo>
                      <a:pt x="7602" y="8382"/>
                    </a:lnTo>
                    <a:lnTo>
                      <a:pt x="0" y="3890"/>
                    </a:lnTo>
                    <a:close/>
                  </a:path>
                </a:pathLst>
              </a:custGeom>
              <a:solidFill>
                <a:srgbClr val="0E112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6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grpSp>
        <p:nvGrpSpPr>
          <p:cNvPr id="312" name="Rectangle 96"/>
          <p:cNvGrpSpPr/>
          <p:nvPr/>
        </p:nvGrpSpPr>
        <p:grpSpPr>
          <a:xfrm>
            <a:off x="-1" y="6620399"/>
            <a:ext cx="12192001" cy="237601"/>
            <a:chOff x="0" y="0"/>
            <a:chExt cx="12191999" cy="237599"/>
          </a:xfrm>
        </p:grpSpPr>
        <p:sp>
          <p:nvSpPr>
            <p:cNvPr id="310" name="Rectangle"/>
            <p:cNvSpPr/>
            <p:nvPr/>
          </p:nvSpPr>
          <p:spPr>
            <a:xfrm>
              <a:off x="-1" y="0"/>
              <a:ext cx="12192001" cy="237600"/>
            </a:xfrm>
            <a:prstGeom prst="rect">
              <a:avLst/>
            </a:prstGeom>
            <a:solidFill>
              <a:srgbClr val="0E1126"/>
            </a:solidFill>
            <a:ln w="19050" cap="flat">
              <a:solidFill>
                <a:srgbClr val="0E112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1" name="Berman-Frank et al, 2023. Scientific Committee on Oceanic Research"/>
            <p:cNvSpPr txBox="1"/>
            <p:nvPr/>
          </p:nvSpPr>
          <p:spPr>
            <a:xfrm>
              <a:off x="55244" y="3229"/>
              <a:ext cx="12081511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r>
                <a:t>Berman-Frank </a:t>
              </a:r>
              <a:r>
                <a:rPr i="1"/>
                <a:t>et al</a:t>
              </a:r>
              <a:r>
                <a:t>, 2023. Scientific Committee on Oceanic Research	</a:t>
              </a:r>
            </a:p>
          </p:txBody>
        </p:sp>
      </p:grpSp>
      <p:sp>
        <p:nvSpPr>
          <p:cNvPr id="313" name="TextBox 103"/>
          <p:cNvSpPr txBox="1"/>
          <p:nvPr/>
        </p:nvSpPr>
        <p:spPr>
          <a:xfrm>
            <a:off x="1519368" y="5912537"/>
            <a:ext cx="378265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rgbClr val="0E1126"/>
                </a:solidFill>
              </a:defRPr>
            </a:lvl1pPr>
          </a:lstStyle>
          <a:p>
            <a:pPr/>
            <a:r>
              <a:t>Shorter spacing between flashes</a:t>
            </a:r>
          </a:p>
        </p:txBody>
      </p:sp>
      <p:sp>
        <p:nvSpPr>
          <p:cNvPr id="314" name="TextBox 104"/>
          <p:cNvSpPr txBox="1"/>
          <p:nvPr/>
        </p:nvSpPr>
        <p:spPr>
          <a:xfrm>
            <a:off x="6947031" y="5912596"/>
            <a:ext cx="378265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rgbClr val="0E1126"/>
                </a:solidFill>
              </a:defRPr>
            </a:lvl1pPr>
          </a:lstStyle>
          <a:p>
            <a:pPr/>
            <a:r>
              <a:t>Longer spacing between flashes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ptos"/>
        <a:ea typeface="Aptos"/>
        <a:cs typeface="Aptos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eorgia"/>
            <a:ea typeface="Georgia"/>
            <a:cs typeface="Georgia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eorgia"/>
            <a:ea typeface="Georgia"/>
            <a:cs typeface="Georgia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ptos"/>
        <a:ea typeface="Aptos"/>
        <a:cs typeface="Aptos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eorgia"/>
            <a:ea typeface="Georgia"/>
            <a:cs typeface="Georgia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eorgia"/>
            <a:ea typeface="Georgia"/>
            <a:cs typeface="Georgia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